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256" r:id="rId2"/>
    <p:sldId id="257" r:id="rId3"/>
    <p:sldId id="259" r:id="rId4"/>
    <p:sldId id="258" r:id="rId5"/>
  </p:sldIdLst>
  <p:sldSz cx="3600450" cy="7380288"/>
  <p:notesSz cx="7102475" cy="9388475"/>
  <p:defaultTextStyle>
    <a:defPPr>
      <a:defRPr lang="es-CL"/>
    </a:defPPr>
    <a:lvl1pPr marL="0" algn="l" defTabSz="563087" rtl="0" eaLnBrk="1" latinLnBrk="0" hangingPunct="1">
      <a:defRPr sz="1109" kern="1200">
        <a:solidFill>
          <a:schemeClr val="tx1"/>
        </a:solidFill>
        <a:latin typeface="+mn-lt"/>
        <a:ea typeface="+mn-ea"/>
        <a:cs typeface="+mn-cs"/>
      </a:defRPr>
    </a:lvl1pPr>
    <a:lvl2pPr marL="281543" algn="l" defTabSz="563087" rtl="0" eaLnBrk="1" latinLnBrk="0" hangingPunct="1">
      <a:defRPr sz="1109" kern="1200">
        <a:solidFill>
          <a:schemeClr val="tx1"/>
        </a:solidFill>
        <a:latin typeface="+mn-lt"/>
        <a:ea typeface="+mn-ea"/>
        <a:cs typeface="+mn-cs"/>
      </a:defRPr>
    </a:lvl2pPr>
    <a:lvl3pPr marL="563087" algn="l" defTabSz="563087" rtl="0" eaLnBrk="1" latinLnBrk="0" hangingPunct="1">
      <a:defRPr sz="1109" kern="1200">
        <a:solidFill>
          <a:schemeClr val="tx1"/>
        </a:solidFill>
        <a:latin typeface="+mn-lt"/>
        <a:ea typeface="+mn-ea"/>
        <a:cs typeface="+mn-cs"/>
      </a:defRPr>
    </a:lvl3pPr>
    <a:lvl4pPr marL="844630" algn="l" defTabSz="563087" rtl="0" eaLnBrk="1" latinLnBrk="0" hangingPunct="1">
      <a:defRPr sz="1109" kern="1200">
        <a:solidFill>
          <a:schemeClr val="tx1"/>
        </a:solidFill>
        <a:latin typeface="+mn-lt"/>
        <a:ea typeface="+mn-ea"/>
        <a:cs typeface="+mn-cs"/>
      </a:defRPr>
    </a:lvl4pPr>
    <a:lvl5pPr marL="1126174" algn="l" defTabSz="563087" rtl="0" eaLnBrk="1" latinLnBrk="0" hangingPunct="1">
      <a:defRPr sz="1109" kern="1200">
        <a:solidFill>
          <a:schemeClr val="tx1"/>
        </a:solidFill>
        <a:latin typeface="+mn-lt"/>
        <a:ea typeface="+mn-ea"/>
        <a:cs typeface="+mn-cs"/>
      </a:defRPr>
    </a:lvl5pPr>
    <a:lvl6pPr marL="1407717" algn="l" defTabSz="563087" rtl="0" eaLnBrk="1" latinLnBrk="0" hangingPunct="1">
      <a:defRPr sz="1109" kern="1200">
        <a:solidFill>
          <a:schemeClr val="tx1"/>
        </a:solidFill>
        <a:latin typeface="+mn-lt"/>
        <a:ea typeface="+mn-ea"/>
        <a:cs typeface="+mn-cs"/>
      </a:defRPr>
    </a:lvl6pPr>
    <a:lvl7pPr marL="1689259" algn="l" defTabSz="563087" rtl="0" eaLnBrk="1" latinLnBrk="0" hangingPunct="1">
      <a:defRPr sz="1109" kern="1200">
        <a:solidFill>
          <a:schemeClr val="tx1"/>
        </a:solidFill>
        <a:latin typeface="+mn-lt"/>
        <a:ea typeface="+mn-ea"/>
        <a:cs typeface="+mn-cs"/>
      </a:defRPr>
    </a:lvl7pPr>
    <a:lvl8pPr marL="1970801" algn="l" defTabSz="563087" rtl="0" eaLnBrk="1" latinLnBrk="0" hangingPunct="1">
      <a:defRPr sz="1109" kern="1200">
        <a:solidFill>
          <a:schemeClr val="tx1"/>
        </a:solidFill>
        <a:latin typeface="+mn-lt"/>
        <a:ea typeface="+mn-ea"/>
        <a:cs typeface="+mn-cs"/>
      </a:defRPr>
    </a:lvl8pPr>
    <a:lvl9pPr marL="2252347" algn="l" defTabSz="563087" rtl="0" eaLnBrk="1" latinLnBrk="0" hangingPunct="1">
      <a:defRPr sz="110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6" userDrawn="1">
          <p15:clr>
            <a:srgbClr val="A4A3A4"/>
          </p15:clr>
        </p15:guide>
        <p15:guide id="2" pos="7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575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90" d="100"/>
          <a:sy n="90" d="100"/>
        </p:scale>
        <p:origin x="2370" y="-1284"/>
      </p:cViewPr>
      <p:guideLst>
        <p:guide orient="horz" pos="2746"/>
        <p:guide pos="77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060" cy="470053"/>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4023215" y="0"/>
            <a:ext cx="3078060" cy="470053"/>
          </a:xfrm>
          <a:prstGeom prst="rect">
            <a:avLst/>
          </a:prstGeom>
        </p:spPr>
        <p:txBody>
          <a:bodyPr vert="horz" lIns="91440" tIns="45720" rIns="91440" bIns="45720" rtlCol="0"/>
          <a:lstStyle>
            <a:lvl1pPr algn="r">
              <a:defRPr sz="1200"/>
            </a:lvl1pPr>
          </a:lstStyle>
          <a:p>
            <a:fld id="{F8BB3F5C-9A62-490F-A638-A60BD4C209BF}" type="datetimeFigureOut">
              <a:rPr lang="es-CL" smtClean="0"/>
              <a:t>03-06-2025</a:t>
            </a:fld>
            <a:endParaRPr lang="es-CL"/>
          </a:p>
        </p:txBody>
      </p:sp>
      <p:sp>
        <p:nvSpPr>
          <p:cNvPr id="4" name="Marcador de imagen de diapositiva 3"/>
          <p:cNvSpPr>
            <a:spLocks noGrp="1" noRot="1" noChangeAspect="1"/>
          </p:cNvSpPr>
          <p:nvPr>
            <p:ph type="sldImg" idx="2"/>
          </p:nvPr>
        </p:nvSpPr>
        <p:spPr>
          <a:xfrm>
            <a:off x="2779713" y="1173163"/>
            <a:ext cx="1543050" cy="316865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709767" y="4517969"/>
            <a:ext cx="5682941" cy="3697473"/>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918422"/>
            <a:ext cx="3078060" cy="470053"/>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4023215" y="8918422"/>
            <a:ext cx="3078060" cy="470053"/>
          </a:xfrm>
          <a:prstGeom prst="rect">
            <a:avLst/>
          </a:prstGeom>
        </p:spPr>
        <p:txBody>
          <a:bodyPr vert="horz" lIns="91440" tIns="45720" rIns="91440" bIns="45720" rtlCol="0" anchor="b"/>
          <a:lstStyle>
            <a:lvl1pPr algn="r">
              <a:defRPr sz="1200"/>
            </a:lvl1pPr>
          </a:lstStyle>
          <a:p>
            <a:fld id="{72F14CF0-6C17-48E1-B31D-582BE3FD82C3}" type="slidenum">
              <a:rPr lang="es-CL" smtClean="0"/>
              <a:t>‹Nº›</a:t>
            </a:fld>
            <a:endParaRPr lang="es-CL"/>
          </a:p>
        </p:txBody>
      </p:sp>
    </p:spTree>
    <p:extLst>
      <p:ext uri="{BB962C8B-B14F-4D97-AF65-F5344CB8AC3E}">
        <p14:creationId xmlns:p14="http://schemas.microsoft.com/office/powerpoint/2010/main" val="801194311"/>
      </p:ext>
    </p:extLst>
  </p:cSld>
  <p:clrMap bg1="lt1" tx1="dk1" bg2="lt2" tx2="dk2" accent1="accent1" accent2="accent2" accent3="accent3" accent4="accent4" accent5="accent5" accent6="accent6" hlink="hlink" folHlink="folHlink"/>
  <p:notesStyle>
    <a:lvl1pPr marL="0" algn="l" defTabSz="563087" rtl="0" eaLnBrk="1" latinLnBrk="0" hangingPunct="1">
      <a:defRPr sz="739" kern="1200">
        <a:solidFill>
          <a:schemeClr val="tx1"/>
        </a:solidFill>
        <a:latin typeface="+mn-lt"/>
        <a:ea typeface="+mn-ea"/>
        <a:cs typeface="+mn-cs"/>
      </a:defRPr>
    </a:lvl1pPr>
    <a:lvl2pPr marL="281543" algn="l" defTabSz="563087" rtl="0" eaLnBrk="1" latinLnBrk="0" hangingPunct="1">
      <a:defRPr sz="739" kern="1200">
        <a:solidFill>
          <a:schemeClr val="tx1"/>
        </a:solidFill>
        <a:latin typeface="+mn-lt"/>
        <a:ea typeface="+mn-ea"/>
        <a:cs typeface="+mn-cs"/>
      </a:defRPr>
    </a:lvl2pPr>
    <a:lvl3pPr marL="563087" algn="l" defTabSz="563087" rtl="0" eaLnBrk="1" latinLnBrk="0" hangingPunct="1">
      <a:defRPr sz="739" kern="1200">
        <a:solidFill>
          <a:schemeClr val="tx1"/>
        </a:solidFill>
        <a:latin typeface="+mn-lt"/>
        <a:ea typeface="+mn-ea"/>
        <a:cs typeface="+mn-cs"/>
      </a:defRPr>
    </a:lvl3pPr>
    <a:lvl4pPr marL="844630" algn="l" defTabSz="563087" rtl="0" eaLnBrk="1" latinLnBrk="0" hangingPunct="1">
      <a:defRPr sz="739" kern="1200">
        <a:solidFill>
          <a:schemeClr val="tx1"/>
        </a:solidFill>
        <a:latin typeface="+mn-lt"/>
        <a:ea typeface="+mn-ea"/>
        <a:cs typeface="+mn-cs"/>
      </a:defRPr>
    </a:lvl4pPr>
    <a:lvl5pPr marL="1126174" algn="l" defTabSz="563087" rtl="0" eaLnBrk="1" latinLnBrk="0" hangingPunct="1">
      <a:defRPr sz="739" kern="1200">
        <a:solidFill>
          <a:schemeClr val="tx1"/>
        </a:solidFill>
        <a:latin typeface="+mn-lt"/>
        <a:ea typeface="+mn-ea"/>
        <a:cs typeface="+mn-cs"/>
      </a:defRPr>
    </a:lvl5pPr>
    <a:lvl6pPr marL="1407717" algn="l" defTabSz="563087" rtl="0" eaLnBrk="1" latinLnBrk="0" hangingPunct="1">
      <a:defRPr sz="739" kern="1200">
        <a:solidFill>
          <a:schemeClr val="tx1"/>
        </a:solidFill>
        <a:latin typeface="+mn-lt"/>
        <a:ea typeface="+mn-ea"/>
        <a:cs typeface="+mn-cs"/>
      </a:defRPr>
    </a:lvl6pPr>
    <a:lvl7pPr marL="1689259" algn="l" defTabSz="563087" rtl="0" eaLnBrk="1" latinLnBrk="0" hangingPunct="1">
      <a:defRPr sz="739" kern="1200">
        <a:solidFill>
          <a:schemeClr val="tx1"/>
        </a:solidFill>
        <a:latin typeface="+mn-lt"/>
        <a:ea typeface="+mn-ea"/>
        <a:cs typeface="+mn-cs"/>
      </a:defRPr>
    </a:lvl7pPr>
    <a:lvl8pPr marL="1970801" algn="l" defTabSz="563087" rtl="0" eaLnBrk="1" latinLnBrk="0" hangingPunct="1">
      <a:defRPr sz="739" kern="1200">
        <a:solidFill>
          <a:schemeClr val="tx1"/>
        </a:solidFill>
        <a:latin typeface="+mn-lt"/>
        <a:ea typeface="+mn-ea"/>
        <a:cs typeface="+mn-cs"/>
      </a:defRPr>
    </a:lvl8pPr>
    <a:lvl9pPr marL="2252347" algn="l" defTabSz="563087" rtl="0" eaLnBrk="1" latinLnBrk="0" hangingPunct="1">
      <a:defRPr sz="73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779713" y="1173163"/>
            <a:ext cx="1543050" cy="3168650"/>
          </a:xfrm>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72F14CF0-6C17-48E1-B31D-582BE3FD82C3}" type="slidenum">
              <a:rPr lang="es-CL" smtClean="0"/>
              <a:t>1</a:t>
            </a:fld>
            <a:endParaRPr lang="es-CL"/>
          </a:p>
        </p:txBody>
      </p:sp>
    </p:spTree>
    <p:extLst>
      <p:ext uri="{BB962C8B-B14F-4D97-AF65-F5344CB8AC3E}">
        <p14:creationId xmlns:p14="http://schemas.microsoft.com/office/powerpoint/2010/main" val="57117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2AFFA-B756-4859-3BF7-86711F0040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3D8E3B-2E38-F0D7-2A69-23DDA5D54AD6}"/>
              </a:ext>
            </a:extLst>
          </p:cNvPr>
          <p:cNvSpPr>
            <a:spLocks noGrp="1" noRot="1" noChangeAspect="1"/>
          </p:cNvSpPr>
          <p:nvPr>
            <p:ph type="sldImg"/>
          </p:nvPr>
        </p:nvSpPr>
        <p:spPr>
          <a:xfrm>
            <a:off x="2779713" y="1173163"/>
            <a:ext cx="1543050" cy="3168650"/>
          </a:xfrm>
        </p:spPr>
      </p:sp>
      <p:sp>
        <p:nvSpPr>
          <p:cNvPr id="3" name="Marcador de notas 2">
            <a:extLst>
              <a:ext uri="{FF2B5EF4-FFF2-40B4-BE49-F238E27FC236}">
                <a16:creationId xmlns:a16="http://schemas.microsoft.com/office/drawing/2014/main" id="{26DF5800-F3F5-1536-543D-9B31C8A7EA8E}"/>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B7EAD5D3-C30E-6ABE-6157-68432E825467}"/>
              </a:ext>
            </a:extLst>
          </p:cNvPr>
          <p:cNvSpPr>
            <a:spLocks noGrp="1"/>
          </p:cNvSpPr>
          <p:nvPr>
            <p:ph type="sldNum" sz="quarter" idx="5"/>
          </p:nvPr>
        </p:nvSpPr>
        <p:spPr/>
        <p:txBody>
          <a:bodyPr/>
          <a:lstStyle/>
          <a:p>
            <a:fld id="{72F14CF0-6C17-48E1-B31D-582BE3FD82C3}" type="slidenum">
              <a:rPr lang="es-CL" smtClean="0"/>
              <a:t>4</a:t>
            </a:fld>
            <a:endParaRPr lang="es-CL"/>
          </a:p>
        </p:txBody>
      </p:sp>
    </p:spTree>
    <p:extLst>
      <p:ext uri="{BB962C8B-B14F-4D97-AF65-F5344CB8AC3E}">
        <p14:creationId xmlns:p14="http://schemas.microsoft.com/office/powerpoint/2010/main" val="2935698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70037" y="2287892"/>
            <a:ext cx="3060383"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540070" y="4132964"/>
            <a:ext cx="252031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180023" y="1697469"/>
            <a:ext cx="1566196"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854232" y="1697469"/>
            <a:ext cx="1566196"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0025" y="295215"/>
            <a:ext cx="3240405"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180025" y="1697469"/>
            <a:ext cx="3240405"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1224153" y="6863670"/>
            <a:ext cx="1152144" cy="170688"/>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80022" y="6863670"/>
            <a:ext cx="828104" cy="170688"/>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6/3/2025</a:t>
            </a:fld>
            <a:endParaRPr lang="en-US"/>
          </a:p>
        </p:txBody>
      </p:sp>
      <p:sp>
        <p:nvSpPr>
          <p:cNvPr id="6" name="Holder 6"/>
          <p:cNvSpPr>
            <a:spLocks noGrp="1"/>
          </p:cNvSpPr>
          <p:nvPr>
            <p:ph type="sldNum" sz="quarter" idx="7"/>
          </p:nvPr>
        </p:nvSpPr>
        <p:spPr>
          <a:xfrm>
            <a:off x="2592324" y="6863670"/>
            <a:ext cx="828104" cy="170688"/>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59">
        <a:defRPr>
          <a:latin typeface="+mn-lt"/>
          <a:ea typeface="+mn-ea"/>
          <a:cs typeface="+mn-cs"/>
        </a:defRPr>
      </a:lvl2pPr>
      <a:lvl3pPr marL="914518">
        <a:defRPr>
          <a:latin typeface="+mn-lt"/>
          <a:ea typeface="+mn-ea"/>
          <a:cs typeface="+mn-cs"/>
        </a:defRPr>
      </a:lvl3pPr>
      <a:lvl4pPr marL="1371777">
        <a:defRPr>
          <a:latin typeface="+mn-lt"/>
          <a:ea typeface="+mn-ea"/>
          <a:cs typeface="+mn-cs"/>
        </a:defRPr>
      </a:lvl4pPr>
      <a:lvl5pPr marL="1829036">
        <a:defRPr>
          <a:latin typeface="+mn-lt"/>
          <a:ea typeface="+mn-ea"/>
          <a:cs typeface="+mn-cs"/>
        </a:defRPr>
      </a:lvl5pPr>
      <a:lvl6pPr marL="2286298">
        <a:defRPr>
          <a:latin typeface="+mn-lt"/>
          <a:ea typeface="+mn-ea"/>
          <a:cs typeface="+mn-cs"/>
        </a:defRPr>
      </a:lvl6pPr>
      <a:lvl7pPr marL="2743557">
        <a:defRPr>
          <a:latin typeface="+mn-lt"/>
          <a:ea typeface="+mn-ea"/>
          <a:cs typeface="+mn-cs"/>
        </a:defRPr>
      </a:lvl7pPr>
      <a:lvl8pPr marL="3200816">
        <a:defRPr>
          <a:latin typeface="+mn-lt"/>
          <a:ea typeface="+mn-ea"/>
          <a:cs typeface="+mn-cs"/>
        </a:defRPr>
      </a:lvl8pPr>
      <a:lvl9pPr marL="3658075">
        <a:defRPr>
          <a:latin typeface="+mn-lt"/>
          <a:ea typeface="+mn-ea"/>
          <a:cs typeface="+mn-cs"/>
        </a:defRPr>
      </a:lvl9pPr>
    </p:bodyStyle>
    <p:otherStyle>
      <a:lvl1pPr marL="0">
        <a:defRPr>
          <a:latin typeface="+mn-lt"/>
          <a:ea typeface="+mn-ea"/>
          <a:cs typeface="+mn-cs"/>
        </a:defRPr>
      </a:lvl1pPr>
      <a:lvl2pPr marL="457259">
        <a:defRPr>
          <a:latin typeface="+mn-lt"/>
          <a:ea typeface="+mn-ea"/>
          <a:cs typeface="+mn-cs"/>
        </a:defRPr>
      </a:lvl2pPr>
      <a:lvl3pPr marL="914518">
        <a:defRPr>
          <a:latin typeface="+mn-lt"/>
          <a:ea typeface="+mn-ea"/>
          <a:cs typeface="+mn-cs"/>
        </a:defRPr>
      </a:lvl3pPr>
      <a:lvl4pPr marL="1371777">
        <a:defRPr>
          <a:latin typeface="+mn-lt"/>
          <a:ea typeface="+mn-ea"/>
          <a:cs typeface="+mn-cs"/>
        </a:defRPr>
      </a:lvl4pPr>
      <a:lvl5pPr marL="1829036">
        <a:defRPr>
          <a:latin typeface="+mn-lt"/>
          <a:ea typeface="+mn-ea"/>
          <a:cs typeface="+mn-cs"/>
        </a:defRPr>
      </a:lvl5pPr>
      <a:lvl6pPr marL="2286298">
        <a:defRPr>
          <a:latin typeface="+mn-lt"/>
          <a:ea typeface="+mn-ea"/>
          <a:cs typeface="+mn-cs"/>
        </a:defRPr>
      </a:lvl6pPr>
      <a:lvl7pPr marL="2743557">
        <a:defRPr>
          <a:latin typeface="+mn-lt"/>
          <a:ea typeface="+mn-ea"/>
          <a:cs typeface="+mn-cs"/>
        </a:defRPr>
      </a:lvl7pPr>
      <a:lvl8pPr marL="3200816">
        <a:defRPr>
          <a:latin typeface="+mn-lt"/>
          <a:ea typeface="+mn-ea"/>
          <a:cs typeface="+mn-cs"/>
        </a:defRPr>
      </a:lvl8pPr>
      <a:lvl9pPr marL="3658075">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hyperlink" Target="http://www.museoesmeralda.cl/"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object 8"/>
          <p:cNvPicPr/>
          <p:nvPr/>
        </p:nvPicPr>
        <p:blipFill>
          <a:blip r:embed="rId3" cstate="print"/>
          <a:stretch>
            <a:fillRect/>
          </a:stretch>
        </p:blipFill>
        <p:spPr>
          <a:xfrm>
            <a:off x="2089925" y="0"/>
            <a:ext cx="1510525" cy="7376736"/>
          </a:xfrm>
          <a:prstGeom prst="rect">
            <a:avLst/>
          </a:prstGeom>
        </p:spPr>
      </p:pic>
      <p:sp>
        <p:nvSpPr>
          <p:cNvPr id="10" name="object 10"/>
          <p:cNvSpPr/>
          <p:nvPr/>
        </p:nvSpPr>
        <p:spPr>
          <a:xfrm>
            <a:off x="2794324" y="758699"/>
            <a:ext cx="92076" cy="1717040"/>
          </a:xfrm>
          <a:custGeom>
            <a:avLst/>
            <a:gdLst/>
            <a:ahLst/>
            <a:cxnLst/>
            <a:rect l="l" t="t" r="r" b="b"/>
            <a:pathLst>
              <a:path w="92075" h="1717039">
                <a:moveTo>
                  <a:pt x="91897" y="0"/>
                </a:moveTo>
                <a:lnTo>
                  <a:pt x="84315" y="0"/>
                </a:lnTo>
                <a:lnTo>
                  <a:pt x="0" y="1716506"/>
                </a:lnTo>
                <a:lnTo>
                  <a:pt x="44919" y="1716506"/>
                </a:lnTo>
                <a:lnTo>
                  <a:pt x="91897" y="0"/>
                </a:lnTo>
                <a:close/>
              </a:path>
            </a:pathLst>
          </a:custGeom>
          <a:solidFill>
            <a:srgbClr val="1E2B50">
              <a:alpha val="9999"/>
            </a:srgbClr>
          </a:solidFill>
        </p:spPr>
        <p:txBody>
          <a:bodyPr wrap="square" lIns="0" tIns="0" rIns="0" bIns="0" rtlCol="0"/>
          <a:lstStyle/>
          <a:p>
            <a:endParaRPr/>
          </a:p>
        </p:txBody>
      </p:sp>
      <p:sp>
        <p:nvSpPr>
          <p:cNvPr id="11" name="object 11"/>
          <p:cNvSpPr/>
          <p:nvPr/>
        </p:nvSpPr>
        <p:spPr>
          <a:xfrm>
            <a:off x="2561400" y="1365729"/>
            <a:ext cx="95885" cy="1187449"/>
          </a:xfrm>
          <a:custGeom>
            <a:avLst/>
            <a:gdLst/>
            <a:ahLst/>
            <a:cxnLst/>
            <a:rect l="l" t="t" r="r" b="b"/>
            <a:pathLst>
              <a:path w="95885" h="1187450">
                <a:moveTo>
                  <a:pt x="95834" y="0"/>
                </a:moveTo>
                <a:lnTo>
                  <a:pt x="89954" y="6743"/>
                </a:lnTo>
                <a:lnTo>
                  <a:pt x="0" y="1187297"/>
                </a:lnTo>
                <a:lnTo>
                  <a:pt x="44958" y="1187297"/>
                </a:lnTo>
                <a:lnTo>
                  <a:pt x="95834" y="0"/>
                </a:lnTo>
                <a:close/>
              </a:path>
            </a:pathLst>
          </a:custGeom>
          <a:solidFill>
            <a:srgbClr val="1E2B50">
              <a:alpha val="9999"/>
            </a:srgbClr>
          </a:solidFill>
        </p:spPr>
        <p:txBody>
          <a:bodyPr wrap="square" lIns="0" tIns="0" rIns="0" bIns="0" rtlCol="0"/>
          <a:lstStyle/>
          <a:p>
            <a:endParaRPr/>
          </a:p>
        </p:txBody>
      </p:sp>
      <p:grpSp>
        <p:nvGrpSpPr>
          <p:cNvPr id="20" name="object 20"/>
          <p:cNvGrpSpPr/>
          <p:nvPr/>
        </p:nvGrpSpPr>
        <p:grpSpPr>
          <a:xfrm>
            <a:off x="82432" y="2338247"/>
            <a:ext cx="3431239" cy="2181534"/>
            <a:chOff x="5400179" y="2732977"/>
            <a:chExt cx="4067936" cy="2425622"/>
          </a:xfrm>
        </p:grpSpPr>
        <p:pic>
          <p:nvPicPr>
            <p:cNvPr id="21" name="object 21"/>
            <p:cNvPicPr/>
            <p:nvPr/>
          </p:nvPicPr>
          <p:blipFill>
            <a:blip r:embed="rId4" cstate="print"/>
            <a:stretch>
              <a:fillRect/>
            </a:stretch>
          </p:blipFill>
          <p:spPr>
            <a:xfrm>
              <a:off x="5400179" y="2732977"/>
              <a:ext cx="4067936" cy="2425622"/>
            </a:xfrm>
            <a:prstGeom prst="rect">
              <a:avLst/>
            </a:prstGeom>
          </p:spPr>
        </p:pic>
        <p:sp>
          <p:nvSpPr>
            <p:cNvPr id="22" name="object 22"/>
            <p:cNvSpPr/>
            <p:nvPr/>
          </p:nvSpPr>
          <p:spPr>
            <a:xfrm>
              <a:off x="5448376" y="2804362"/>
              <a:ext cx="3971925" cy="2283460"/>
            </a:xfrm>
            <a:custGeom>
              <a:avLst/>
              <a:gdLst/>
              <a:ahLst/>
              <a:cxnLst/>
              <a:rect l="l" t="t" r="r" b="b"/>
              <a:pathLst>
                <a:path w="3971925" h="2283460">
                  <a:moveTo>
                    <a:pt x="3971556" y="0"/>
                  </a:moveTo>
                  <a:lnTo>
                    <a:pt x="0" y="0"/>
                  </a:lnTo>
                  <a:lnTo>
                    <a:pt x="0" y="2282837"/>
                  </a:lnTo>
                  <a:lnTo>
                    <a:pt x="3971556" y="2282837"/>
                  </a:lnTo>
                  <a:lnTo>
                    <a:pt x="3971556" y="0"/>
                  </a:lnTo>
                  <a:close/>
                </a:path>
              </a:pathLst>
            </a:custGeom>
            <a:solidFill>
              <a:srgbClr val="FFFFFF"/>
            </a:solidFill>
          </p:spPr>
          <p:txBody>
            <a:bodyPr wrap="square" lIns="0" tIns="0" rIns="0" bIns="0" rtlCol="0"/>
            <a:lstStyle/>
            <a:p>
              <a:endParaRPr/>
            </a:p>
          </p:txBody>
        </p:sp>
      </p:grpSp>
      <p:pic>
        <p:nvPicPr>
          <p:cNvPr id="24" name="object 24"/>
          <p:cNvPicPr/>
          <p:nvPr/>
        </p:nvPicPr>
        <p:blipFill>
          <a:blip r:embed="rId5" cstate="print"/>
          <a:stretch>
            <a:fillRect/>
          </a:stretch>
        </p:blipFill>
        <p:spPr>
          <a:xfrm>
            <a:off x="892078" y="6343348"/>
            <a:ext cx="487093" cy="487743"/>
          </a:xfrm>
          <a:prstGeom prst="rect">
            <a:avLst/>
          </a:prstGeom>
        </p:spPr>
      </p:pic>
      <p:sp>
        <p:nvSpPr>
          <p:cNvPr id="27" name="object 27"/>
          <p:cNvSpPr txBox="1"/>
          <p:nvPr/>
        </p:nvSpPr>
        <p:spPr>
          <a:xfrm>
            <a:off x="839665" y="1617219"/>
            <a:ext cx="1294249" cy="151324"/>
          </a:xfrm>
          <a:prstGeom prst="rect">
            <a:avLst/>
          </a:prstGeom>
        </p:spPr>
        <p:txBody>
          <a:bodyPr vert="horz" wrap="square" lIns="0" tIns="12701" rIns="0" bIns="0" rtlCol="0">
            <a:spAutoFit/>
          </a:bodyPr>
          <a:lstStyle/>
          <a:p>
            <a:pPr marL="12701">
              <a:spcBef>
                <a:spcPts val="101"/>
              </a:spcBef>
            </a:pPr>
            <a:r>
              <a:rPr sz="900" b="1" spc="6" dirty="0">
                <a:solidFill>
                  <a:schemeClr val="accent2">
                    <a:lumMod val="75000"/>
                  </a:schemeClr>
                </a:solidFill>
                <a:latin typeface="Georgia"/>
                <a:cs typeface="Georgia"/>
              </a:rPr>
              <a:t>I</a:t>
            </a:r>
            <a:r>
              <a:rPr sz="900" b="1" spc="-154" dirty="0">
                <a:solidFill>
                  <a:schemeClr val="accent2">
                    <a:lumMod val="75000"/>
                  </a:schemeClr>
                </a:solidFill>
                <a:latin typeface="Georgia"/>
                <a:cs typeface="Georgia"/>
              </a:rPr>
              <a:t> </a:t>
            </a:r>
            <a:r>
              <a:rPr sz="900" b="1" cap="small" spc="190" dirty="0">
                <a:solidFill>
                  <a:schemeClr val="accent2">
                    <a:lumMod val="75000"/>
                  </a:schemeClr>
                </a:solidFill>
                <a:latin typeface="Georgia"/>
                <a:cs typeface="Georgia"/>
              </a:rPr>
              <a:t>qui</a:t>
            </a:r>
            <a:r>
              <a:rPr lang="es-CL" sz="900" b="1" cap="small" spc="190" dirty="0">
                <a:solidFill>
                  <a:schemeClr val="accent2">
                    <a:lumMod val="75000"/>
                  </a:schemeClr>
                </a:solidFill>
                <a:latin typeface="Georgia"/>
                <a:cs typeface="Georgia"/>
              </a:rPr>
              <a:t>q</a:t>
            </a:r>
            <a:r>
              <a:rPr sz="900" b="1" cap="small" spc="190" dirty="0" err="1">
                <a:solidFill>
                  <a:schemeClr val="accent2">
                    <a:lumMod val="75000"/>
                  </a:schemeClr>
                </a:solidFill>
                <a:latin typeface="Georgia"/>
                <a:cs typeface="Georgia"/>
              </a:rPr>
              <a:t>ue</a:t>
            </a:r>
            <a:r>
              <a:rPr sz="900" b="1" spc="-81" dirty="0">
                <a:solidFill>
                  <a:schemeClr val="accent2">
                    <a:lumMod val="75000"/>
                  </a:schemeClr>
                </a:solidFill>
                <a:latin typeface="Georgia"/>
                <a:cs typeface="Georgia"/>
              </a:rPr>
              <a:t>,</a:t>
            </a:r>
            <a:r>
              <a:rPr sz="900" b="1" dirty="0">
                <a:solidFill>
                  <a:schemeClr val="accent2">
                    <a:lumMod val="75000"/>
                  </a:schemeClr>
                </a:solidFill>
                <a:latin typeface="Georgia"/>
                <a:cs typeface="Georgia"/>
              </a:rPr>
              <a:t> </a:t>
            </a:r>
            <a:r>
              <a:rPr sz="900" b="1" spc="-11" dirty="0">
                <a:solidFill>
                  <a:schemeClr val="accent2">
                    <a:lumMod val="75000"/>
                  </a:schemeClr>
                </a:solidFill>
                <a:latin typeface="Georgia"/>
                <a:cs typeface="Georgia"/>
              </a:rPr>
              <a:t> </a:t>
            </a:r>
            <a:r>
              <a:rPr sz="900" b="1" spc="174" dirty="0">
                <a:solidFill>
                  <a:schemeClr val="accent2">
                    <a:lumMod val="75000"/>
                  </a:schemeClr>
                </a:solidFill>
                <a:latin typeface="Georgia"/>
                <a:cs typeface="Georgia"/>
              </a:rPr>
              <a:t>C</a:t>
            </a:r>
            <a:r>
              <a:rPr sz="900" b="1" cap="small" spc="140" dirty="0">
                <a:solidFill>
                  <a:schemeClr val="accent2">
                    <a:lumMod val="75000"/>
                  </a:schemeClr>
                </a:solidFill>
                <a:latin typeface="Georgia"/>
                <a:cs typeface="Georgia"/>
              </a:rPr>
              <a:t>hil</a:t>
            </a:r>
            <a:r>
              <a:rPr sz="900" b="1" cap="small" spc="45" dirty="0">
                <a:solidFill>
                  <a:schemeClr val="accent2">
                    <a:lumMod val="75000"/>
                  </a:schemeClr>
                </a:solidFill>
                <a:latin typeface="Georgia"/>
                <a:cs typeface="Georgia"/>
              </a:rPr>
              <a:t>e</a:t>
            </a:r>
            <a:r>
              <a:rPr sz="900" b="1" cap="small" spc="-154" dirty="0">
                <a:solidFill>
                  <a:schemeClr val="accent2">
                    <a:lumMod val="75000"/>
                  </a:schemeClr>
                </a:solidFill>
                <a:latin typeface="Georgia"/>
                <a:cs typeface="Georgia"/>
              </a:rPr>
              <a:t> </a:t>
            </a:r>
            <a:endParaRPr sz="900" dirty="0">
              <a:solidFill>
                <a:schemeClr val="accent2">
                  <a:lumMod val="75000"/>
                </a:schemeClr>
              </a:solidFill>
              <a:latin typeface="Georgia"/>
              <a:cs typeface="Georgia"/>
            </a:endParaRPr>
          </a:p>
        </p:txBody>
      </p:sp>
      <p:pic>
        <p:nvPicPr>
          <p:cNvPr id="28" name="object 28"/>
          <p:cNvPicPr/>
          <p:nvPr/>
        </p:nvPicPr>
        <p:blipFill>
          <a:blip r:embed="rId6" cstate="print"/>
          <a:stretch>
            <a:fillRect/>
          </a:stretch>
        </p:blipFill>
        <p:spPr>
          <a:xfrm>
            <a:off x="2281850" y="5073728"/>
            <a:ext cx="1196950" cy="1173529"/>
          </a:xfrm>
          <a:prstGeom prst="rect">
            <a:avLst/>
          </a:prstGeom>
        </p:spPr>
      </p:pic>
      <p:sp>
        <p:nvSpPr>
          <p:cNvPr id="46" name="object 46"/>
          <p:cNvSpPr txBox="1"/>
          <p:nvPr/>
        </p:nvSpPr>
        <p:spPr>
          <a:xfrm>
            <a:off x="88638" y="6128421"/>
            <a:ext cx="2130438" cy="151324"/>
          </a:xfrm>
          <a:prstGeom prst="rect">
            <a:avLst/>
          </a:prstGeom>
        </p:spPr>
        <p:txBody>
          <a:bodyPr vert="horz" wrap="square" lIns="0" tIns="12701" rIns="0" bIns="0" rtlCol="0">
            <a:spAutoFit/>
          </a:bodyPr>
          <a:lstStyle/>
          <a:p>
            <a:pPr marL="12701">
              <a:spcBef>
                <a:spcPts val="101"/>
              </a:spcBef>
            </a:pPr>
            <a:r>
              <a:rPr lang="en-US" sz="900" i="1" dirty="0">
                <a:solidFill>
                  <a:srgbClr val="1D1D1B"/>
                </a:solidFill>
                <a:latin typeface="Times New Roman"/>
                <a:cs typeface="Times New Roman"/>
              </a:rPr>
              <a:t>Project carried out and administered by</a:t>
            </a:r>
            <a:endParaRPr sz="900" dirty="0">
              <a:latin typeface="Times New Roman"/>
              <a:cs typeface="Times New Roman"/>
            </a:endParaRPr>
          </a:p>
        </p:txBody>
      </p:sp>
      <p:pic>
        <p:nvPicPr>
          <p:cNvPr id="51" name="Imagen 50" descr="Un barco en el agua&#10;&#10;Descripción generada automáticamente">
            <a:extLst>
              <a:ext uri="{FF2B5EF4-FFF2-40B4-BE49-F238E27FC236}">
                <a16:creationId xmlns:a16="http://schemas.microsoft.com/office/drawing/2014/main" id="{EB383802-C616-09F6-924D-F927C45774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809" y="2486215"/>
            <a:ext cx="3296832" cy="1925060"/>
          </a:xfrm>
          <a:prstGeom prst="rect">
            <a:avLst/>
          </a:prstGeom>
          <a:effectLst>
            <a:softEdge rad="31750"/>
          </a:effectLst>
        </p:spPr>
      </p:pic>
      <p:pic>
        <p:nvPicPr>
          <p:cNvPr id="42" name="Imagen 41">
            <a:extLst>
              <a:ext uri="{FF2B5EF4-FFF2-40B4-BE49-F238E27FC236}">
                <a16:creationId xmlns:a16="http://schemas.microsoft.com/office/drawing/2014/main" id="{F4CB748D-CC6B-7967-0166-6DA72171A4BE}"/>
              </a:ext>
            </a:extLst>
          </p:cNvPr>
          <p:cNvPicPr>
            <a:picLocks noChangeAspect="1"/>
          </p:cNvPicPr>
          <p:nvPr/>
        </p:nvPicPr>
        <p:blipFill>
          <a:blip r:embed="rId8"/>
          <a:stretch>
            <a:fillRect/>
          </a:stretch>
        </p:blipFill>
        <p:spPr>
          <a:xfrm>
            <a:off x="693765" y="7007898"/>
            <a:ext cx="330609" cy="301118"/>
          </a:xfrm>
          <a:prstGeom prst="rect">
            <a:avLst/>
          </a:prstGeom>
        </p:spPr>
      </p:pic>
      <p:pic>
        <p:nvPicPr>
          <p:cNvPr id="50" name="Imagen 49">
            <a:extLst>
              <a:ext uri="{FF2B5EF4-FFF2-40B4-BE49-F238E27FC236}">
                <a16:creationId xmlns:a16="http://schemas.microsoft.com/office/drawing/2014/main" id="{A098A2E4-DAA7-8326-C570-060836B5D9A1}"/>
              </a:ext>
            </a:extLst>
          </p:cNvPr>
          <p:cNvPicPr>
            <a:picLocks noChangeAspect="1"/>
          </p:cNvPicPr>
          <p:nvPr/>
        </p:nvPicPr>
        <p:blipFill>
          <a:blip r:embed="rId9"/>
          <a:stretch>
            <a:fillRect/>
          </a:stretch>
        </p:blipFill>
        <p:spPr>
          <a:xfrm>
            <a:off x="1104930" y="6975341"/>
            <a:ext cx="366231" cy="366231"/>
          </a:xfrm>
          <a:prstGeom prst="rect">
            <a:avLst/>
          </a:prstGeom>
        </p:spPr>
      </p:pic>
      <p:sp>
        <p:nvSpPr>
          <p:cNvPr id="54" name="object 18">
            <a:extLst>
              <a:ext uri="{FF2B5EF4-FFF2-40B4-BE49-F238E27FC236}">
                <a16:creationId xmlns:a16="http://schemas.microsoft.com/office/drawing/2014/main" id="{DF0F4030-6633-8E85-BC89-7D0859149435}"/>
              </a:ext>
            </a:extLst>
          </p:cNvPr>
          <p:cNvSpPr txBox="1"/>
          <p:nvPr/>
        </p:nvSpPr>
        <p:spPr>
          <a:xfrm>
            <a:off x="91089" y="4633561"/>
            <a:ext cx="1709136" cy="335990"/>
          </a:xfrm>
          <a:prstGeom prst="rect">
            <a:avLst/>
          </a:prstGeom>
        </p:spPr>
        <p:txBody>
          <a:bodyPr vert="horz" wrap="square" lIns="0" tIns="12701" rIns="0" bIns="0" rtlCol="0">
            <a:spAutoFit/>
          </a:bodyPr>
          <a:lstStyle/>
          <a:p>
            <a:pPr marL="12701">
              <a:spcBef>
                <a:spcPts val="101"/>
              </a:spcBef>
            </a:pPr>
            <a:r>
              <a:rPr lang="es-CL" sz="2100" i="1" spc="249" dirty="0">
                <a:solidFill>
                  <a:schemeClr val="bg1">
                    <a:lumMod val="85000"/>
                  </a:schemeClr>
                </a:solidFill>
                <a:latin typeface="Lucida Calligraphy" panose="03010101010101010101" pitchFamily="66" charset="0"/>
                <a:cs typeface="Arial"/>
              </a:rPr>
              <a:t>Corvette</a:t>
            </a:r>
            <a:endParaRPr sz="2100" dirty="0">
              <a:solidFill>
                <a:schemeClr val="bg1">
                  <a:lumMod val="85000"/>
                </a:schemeClr>
              </a:solidFill>
              <a:latin typeface="Lucida Calligraphy" panose="03010101010101010101" pitchFamily="66" charset="0"/>
              <a:cs typeface="Arial"/>
            </a:endParaRPr>
          </a:p>
        </p:txBody>
      </p:sp>
      <p:sp>
        <p:nvSpPr>
          <p:cNvPr id="55" name="object 19">
            <a:extLst>
              <a:ext uri="{FF2B5EF4-FFF2-40B4-BE49-F238E27FC236}">
                <a16:creationId xmlns:a16="http://schemas.microsoft.com/office/drawing/2014/main" id="{9F9BDB75-E5EA-79B4-059B-C31334CCBCEB}"/>
              </a:ext>
            </a:extLst>
          </p:cNvPr>
          <p:cNvSpPr txBox="1"/>
          <p:nvPr/>
        </p:nvSpPr>
        <p:spPr>
          <a:xfrm>
            <a:off x="192270" y="5015304"/>
            <a:ext cx="1949395" cy="335990"/>
          </a:xfrm>
          <a:prstGeom prst="rect">
            <a:avLst/>
          </a:prstGeom>
        </p:spPr>
        <p:txBody>
          <a:bodyPr vert="horz" wrap="square" lIns="0" tIns="12701" rIns="0" bIns="0" rtlCol="0">
            <a:spAutoFit/>
          </a:bodyPr>
          <a:lstStyle/>
          <a:p>
            <a:pPr marL="12701">
              <a:spcBef>
                <a:spcPts val="101"/>
              </a:spcBef>
            </a:pPr>
            <a:r>
              <a:rPr lang="es-CL" sz="2100" i="1" spc="249" dirty="0">
                <a:solidFill>
                  <a:schemeClr val="bg1">
                    <a:lumMod val="85000"/>
                  </a:schemeClr>
                </a:solidFill>
                <a:latin typeface="Lucida Calligraphy" panose="03010101010101010101" pitchFamily="66" charset="0"/>
                <a:cs typeface="Arial"/>
              </a:rPr>
              <a:t>Esmeralda</a:t>
            </a:r>
            <a:endParaRPr sz="2100" i="1" dirty="0">
              <a:solidFill>
                <a:schemeClr val="bg1">
                  <a:lumMod val="85000"/>
                </a:schemeClr>
              </a:solidFill>
              <a:latin typeface="Lucida Calligraphy" panose="03010101010101010101" pitchFamily="66" charset="0"/>
              <a:cs typeface="Arial"/>
            </a:endParaRPr>
          </a:p>
        </p:txBody>
      </p:sp>
      <p:sp>
        <p:nvSpPr>
          <p:cNvPr id="56" name="object 20">
            <a:extLst>
              <a:ext uri="{FF2B5EF4-FFF2-40B4-BE49-F238E27FC236}">
                <a16:creationId xmlns:a16="http://schemas.microsoft.com/office/drawing/2014/main" id="{44F50EA2-FD40-BA7E-43E7-55B8D027BC99}"/>
              </a:ext>
            </a:extLst>
          </p:cNvPr>
          <p:cNvSpPr txBox="1"/>
          <p:nvPr/>
        </p:nvSpPr>
        <p:spPr>
          <a:xfrm>
            <a:off x="568931" y="5448232"/>
            <a:ext cx="2175579" cy="335990"/>
          </a:xfrm>
          <a:prstGeom prst="rect">
            <a:avLst/>
          </a:prstGeom>
        </p:spPr>
        <p:txBody>
          <a:bodyPr vert="horz" wrap="square" lIns="0" tIns="12701" rIns="0" bIns="0" rtlCol="0">
            <a:spAutoFit/>
          </a:bodyPr>
          <a:lstStyle/>
          <a:p>
            <a:pPr marL="12701">
              <a:spcBef>
                <a:spcPts val="101"/>
              </a:spcBef>
            </a:pPr>
            <a:r>
              <a:rPr lang="es-CL" sz="2100" i="1" spc="375" dirty="0" err="1">
                <a:solidFill>
                  <a:schemeClr val="bg1">
                    <a:lumMod val="85000"/>
                  </a:schemeClr>
                </a:solidFill>
                <a:latin typeface="Lucida Calligraphy" panose="03010101010101010101" pitchFamily="66" charset="0"/>
                <a:cs typeface="Arial"/>
              </a:rPr>
              <a:t>Museum</a:t>
            </a:r>
            <a:endParaRPr sz="2100" dirty="0">
              <a:solidFill>
                <a:schemeClr val="bg1">
                  <a:lumMod val="85000"/>
                </a:schemeClr>
              </a:solidFill>
              <a:latin typeface="Lucida Calligraphy" panose="03010101010101010101" pitchFamily="66" charset="0"/>
              <a:cs typeface="Arial"/>
            </a:endParaRPr>
          </a:p>
        </p:txBody>
      </p:sp>
      <p:pic>
        <p:nvPicPr>
          <p:cNvPr id="3" name="Imagen 2" descr="Imagen que contiene Logotipo&#10;&#10;Descripción generada automáticamente">
            <a:extLst>
              <a:ext uri="{FF2B5EF4-FFF2-40B4-BE49-F238E27FC236}">
                <a16:creationId xmlns:a16="http://schemas.microsoft.com/office/drawing/2014/main" id="{DF40E316-D0E2-D0A7-26E5-783EA3CEA6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270" y="261143"/>
            <a:ext cx="1750491" cy="1367247"/>
          </a:xfrm>
          <a:prstGeom prst="rect">
            <a:avLst/>
          </a:prstGeom>
        </p:spPr>
      </p:pic>
      <p:pic>
        <p:nvPicPr>
          <p:cNvPr id="2" name="Imagen 1">
            <a:extLst>
              <a:ext uri="{FF2B5EF4-FFF2-40B4-BE49-F238E27FC236}">
                <a16:creationId xmlns:a16="http://schemas.microsoft.com/office/drawing/2014/main" id="{258FD65C-4420-E3AD-7A6A-B9A8EC7ED2F9}"/>
              </a:ext>
            </a:extLst>
          </p:cNvPr>
          <p:cNvPicPr>
            <a:picLocks noChangeAspect="1"/>
          </p:cNvPicPr>
          <p:nvPr/>
        </p:nvPicPr>
        <p:blipFill>
          <a:blip r:embed="rId11"/>
          <a:stretch>
            <a:fillRect/>
          </a:stretch>
        </p:blipFill>
        <p:spPr>
          <a:xfrm>
            <a:off x="1551433" y="7020635"/>
            <a:ext cx="366231" cy="2883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ject 7"/>
          <p:cNvPicPr/>
          <p:nvPr/>
        </p:nvPicPr>
        <p:blipFill>
          <a:blip r:embed="rId2" cstate="print"/>
          <a:stretch>
            <a:fillRect/>
          </a:stretch>
        </p:blipFill>
        <p:spPr>
          <a:xfrm>
            <a:off x="0" y="-29561"/>
            <a:ext cx="3600450" cy="671706"/>
          </a:xfrm>
          <a:prstGeom prst="rect">
            <a:avLst/>
          </a:prstGeom>
        </p:spPr>
      </p:pic>
      <p:pic>
        <p:nvPicPr>
          <p:cNvPr id="8" name="object 8"/>
          <p:cNvPicPr/>
          <p:nvPr/>
        </p:nvPicPr>
        <p:blipFill>
          <a:blip r:embed="rId3" cstate="print"/>
          <a:stretch>
            <a:fillRect/>
          </a:stretch>
        </p:blipFill>
        <p:spPr>
          <a:xfrm>
            <a:off x="158293" y="7166834"/>
            <a:ext cx="3297876" cy="160499"/>
          </a:xfrm>
          <a:prstGeom prst="rect">
            <a:avLst/>
          </a:prstGeom>
        </p:spPr>
      </p:pic>
      <p:sp>
        <p:nvSpPr>
          <p:cNvPr id="23" name="object 23"/>
          <p:cNvSpPr txBox="1"/>
          <p:nvPr/>
        </p:nvSpPr>
        <p:spPr>
          <a:xfrm>
            <a:off x="2571653" y="3676778"/>
            <a:ext cx="3915409" cy="182230"/>
          </a:xfrm>
          <a:prstGeom prst="rect">
            <a:avLst/>
          </a:prstGeom>
        </p:spPr>
        <p:txBody>
          <a:bodyPr vert="horz" wrap="square" lIns="0" tIns="12701" rIns="0" bIns="0" rtlCol="0">
            <a:spAutoFit/>
          </a:bodyPr>
          <a:lstStyle/>
          <a:p>
            <a:pPr marL="12701">
              <a:spcBef>
                <a:spcPts val="101"/>
              </a:spcBef>
            </a:pPr>
            <a:r>
              <a:rPr lang="es-CL" sz="1101" i="1" spc="-6" dirty="0">
                <a:solidFill>
                  <a:srgbClr val="1D1D1B"/>
                </a:solidFill>
                <a:latin typeface="Times New Roman"/>
                <a:cs typeface="Times New Roman"/>
              </a:rPr>
              <a:t> </a:t>
            </a:r>
            <a:endParaRPr sz="1101" dirty="0">
              <a:latin typeface="Times New Roman"/>
              <a:cs typeface="Times New Roman"/>
            </a:endParaRPr>
          </a:p>
        </p:txBody>
      </p:sp>
      <p:sp>
        <p:nvSpPr>
          <p:cNvPr id="31" name="object 31"/>
          <p:cNvSpPr txBox="1"/>
          <p:nvPr/>
        </p:nvSpPr>
        <p:spPr>
          <a:xfrm>
            <a:off x="163491" y="4546829"/>
            <a:ext cx="3297877" cy="1542667"/>
          </a:xfrm>
          <a:prstGeom prst="rect">
            <a:avLst/>
          </a:prstGeom>
        </p:spPr>
        <p:txBody>
          <a:bodyPr vert="horz" wrap="square" lIns="0" tIns="12701" rIns="0" bIns="0" rtlCol="0">
            <a:spAutoFit/>
          </a:bodyPr>
          <a:lstStyle/>
          <a:p>
            <a:pPr marL="12701" marR="6985" algn="just">
              <a:lnSpc>
                <a:spcPct val="113700"/>
              </a:lnSpc>
              <a:spcBef>
                <a:spcPts val="101"/>
              </a:spcBef>
            </a:pPr>
            <a:r>
              <a:rPr lang="en-US" sz="1101" i="1" spc="-6" dirty="0">
                <a:solidFill>
                  <a:srgbClr val="1D1D1B"/>
                </a:solidFill>
                <a:latin typeface="Times New Roman"/>
                <a:cs typeface="Times New Roman"/>
              </a:rPr>
              <a:t>During your visit, you will have the opportunity to relive life aboard the Esmeralda during the time of Commander Agustín Arturo Prat Chacón. You will learn how the crew carried out their daily duties, discover where they slept, how they spent their free time, and what drills and exercises they performed—along with many other experiences that will transport you to the spirit of those glorious days.</a:t>
            </a:r>
            <a:endParaRPr sz="1101" dirty="0">
              <a:latin typeface="Times New Roman"/>
              <a:cs typeface="Times New Roman"/>
            </a:endParaRPr>
          </a:p>
        </p:txBody>
      </p:sp>
      <p:sp>
        <p:nvSpPr>
          <p:cNvPr id="33" name="object 33"/>
          <p:cNvSpPr txBox="1"/>
          <p:nvPr/>
        </p:nvSpPr>
        <p:spPr>
          <a:xfrm>
            <a:off x="139081" y="4379401"/>
            <a:ext cx="3185143" cy="197812"/>
          </a:xfrm>
          <a:prstGeom prst="rect">
            <a:avLst/>
          </a:prstGeom>
        </p:spPr>
        <p:txBody>
          <a:bodyPr vert="horz" wrap="square" lIns="0" tIns="12701" rIns="0" bIns="0" rtlCol="0">
            <a:spAutoFit/>
          </a:bodyPr>
          <a:lstStyle/>
          <a:p>
            <a:pPr marL="12701">
              <a:spcBef>
                <a:spcPts val="101"/>
              </a:spcBef>
            </a:pPr>
            <a:r>
              <a:rPr lang="en-US" sz="1202" i="1" spc="199" dirty="0">
                <a:solidFill>
                  <a:srgbClr val="1E2B50"/>
                </a:solidFill>
                <a:latin typeface="Times New Roman" panose="02020603050405020304" pitchFamily="18" charset="0"/>
                <a:cs typeface="Times New Roman" panose="02020603050405020304" pitchFamily="18" charset="0"/>
              </a:rPr>
              <a:t>¿What will you find in the museum?</a:t>
            </a:r>
            <a:endParaRPr sz="1202" dirty="0">
              <a:latin typeface="Times New Roman" panose="02020603050405020304" pitchFamily="18" charset="0"/>
              <a:cs typeface="Times New Roman" panose="02020603050405020304" pitchFamily="18" charset="0"/>
            </a:endParaRPr>
          </a:p>
        </p:txBody>
      </p:sp>
      <p:sp>
        <p:nvSpPr>
          <p:cNvPr id="34" name="object 34"/>
          <p:cNvSpPr txBox="1"/>
          <p:nvPr/>
        </p:nvSpPr>
        <p:spPr>
          <a:xfrm>
            <a:off x="165413" y="-118610"/>
            <a:ext cx="3290756" cy="2438104"/>
          </a:xfrm>
          <a:prstGeom prst="rect">
            <a:avLst/>
          </a:prstGeom>
        </p:spPr>
        <p:txBody>
          <a:bodyPr vert="horz" wrap="square" lIns="0" tIns="12701" rIns="0" bIns="0" rtlCol="0">
            <a:spAutoFit/>
          </a:bodyPr>
          <a:lstStyle/>
          <a:p>
            <a:pPr marL="934840" marR="703670" indent="-126382">
              <a:lnSpc>
                <a:spcPct val="148100"/>
              </a:lnSpc>
              <a:spcBef>
                <a:spcPts val="101"/>
              </a:spcBef>
            </a:pPr>
            <a:endParaRPr sz="899" dirty="0">
              <a:latin typeface="Arial"/>
              <a:cs typeface="Arial"/>
            </a:endParaRPr>
          </a:p>
          <a:p>
            <a:pPr>
              <a:spcBef>
                <a:spcPts val="39"/>
              </a:spcBef>
            </a:pPr>
            <a:endParaRPr sz="3252" dirty="0">
              <a:latin typeface="Arial"/>
              <a:cs typeface="Arial"/>
            </a:endParaRPr>
          </a:p>
          <a:p>
            <a:pPr marL="18417" marR="5080" algn="just">
              <a:lnSpc>
                <a:spcPct val="106100"/>
              </a:lnSpc>
              <a:spcBef>
                <a:spcPts val="891"/>
              </a:spcBef>
            </a:pPr>
            <a:r>
              <a:rPr lang="en-US" sz="1101" i="1" spc="-11" dirty="0">
                <a:solidFill>
                  <a:srgbClr val="1D1D1B"/>
                </a:solidFill>
                <a:latin typeface="Times New Roman" panose="02020603050405020304" pitchFamily="18" charset="0"/>
                <a:cs typeface="Times New Roman" panose="02020603050405020304" pitchFamily="18" charset="0"/>
              </a:rPr>
              <a:t>The life-size replica of the historic Chilean Navy warship, which gained lasting honor during the Naval Battle of Iquique on May 21st, 1879, is a heritage project made possible through the Cultural Donations Law. The initiative was funded by the Doña Inés de </a:t>
            </a:r>
            <a:r>
              <a:rPr lang="en-US" sz="1101" i="1" spc="-11" dirty="0" err="1">
                <a:solidFill>
                  <a:srgbClr val="1D1D1B"/>
                </a:solidFill>
                <a:latin typeface="Times New Roman" panose="02020603050405020304" pitchFamily="18" charset="0"/>
                <a:cs typeface="Times New Roman" panose="02020603050405020304" pitchFamily="18" charset="0"/>
              </a:rPr>
              <a:t>Collahuasi</a:t>
            </a:r>
            <a:r>
              <a:rPr lang="en-US" sz="1101" i="1" spc="-11" dirty="0">
                <a:solidFill>
                  <a:srgbClr val="1D1D1B"/>
                </a:solidFill>
                <a:latin typeface="Times New Roman" panose="02020603050405020304" pitchFamily="18" charset="0"/>
                <a:cs typeface="Times New Roman" panose="02020603050405020304" pitchFamily="18" charset="0"/>
              </a:rPr>
              <a:t> Mining Company and was managed and executed by the Chilean Maritime Heritage Corporation. The reconstruction represents faithfully the state of the ship as it was on May 20th, 1879, just one day before the historic battle.</a:t>
            </a:r>
            <a:endParaRPr lang="es-ES" sz="1101" dirty="0">
              <a:latin typeface="Times New Roman" panose="02020603050405020304" pitchFamily="18" charset="0"/>
              <a:cs typeface="Times New Roman" panose="02020603050405020304" pitchFamily="18" charset="0"/>
            </a:endParaRPr>
          </a:p>
        </p:txBody>
      </p:sp>
      <p:pic>
        <p:nvPicPr>
          <p:cNvPr id="42" name="Imagen 41" descr="Un par de personas en una cocina&#10;&#10;Descripción generada automáticamente con confianza baja">
            <a:extLst>
              <a:ext uri="{FF2B5EF4-FFF2-40B4-BE49-F238E27FC236}">
                <a16:creationId xmlns:a16="http://schemas.microsoft.com/office/drawing/2014/main" id="{D92D5ECA-8FF0-5963-2F55-7A9B0E914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413" y="6082270"/>
            <a:ext cx="1704788" cy="1087390"/>
          </a:xfrm>
          <a:prstGeom prst="rect">
            <a:avLst/>
          </a:prstGeom>
        </p:spPr>
      </p:pic>
      <p:pic>
        <p:nvPicPr>
          <p:cNvPr id="50" name="Imagen 49" descr="Imagen que contiene objeto, interior, tabla, silla&#10;&#10;Descripción generada automáticamente">
            <a:extLst>
              <a:ext uri="{FF2B5EF4-FFF2-40B4-BE49-F238E27FC236}">
                <a16:creationId xmlns:a16="http://schemas.microsoft.com/office/drawing/2014/main" id="{79442FB2-8887-6922-BB14-F1126994BA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225" y="6093185"/>
            <a:ext cx="1655944" cy="1087390"/>
          </a:xfrm>
          <a:prstGeom prst="rect">
            <a:avLst/>
          </a:prstGeom>
        </p:spPr>
      </p:pic>
      <p:pic>
        <p:nvPicPr>
          <p:cNvPr id="56" name="Imagen 55" descr="Imagen que contiene interior, tabla, edificio, hecho de madera&#10;&#10;Descripción generada automáticamente">
            <a:extLst>
              <a:ext uri="{FF2B5EF4-FFF2-40B4-BE49-F238E27FC236}">
                <a16:creationId xmlns:a16="http://schemas.microsoft.com/office/drawing/2014/main" id="{B1481305-3E94-1504-9185-1977591D99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293" y="2448836"/>
            <a:ext cx="3311543" cy="1846851"/>
          </a:xfrm>
          <a:prstGeom prst="rect">
            <a:avLst/>
          </a:prstGeom>
          <a:ln>
            <a:solidFill>
              <a:srgbClr val="57534F"/>
            </a:solidFill>
          </a:ln>
          <a:effectLst>
            <a:softEdge rad="63500"/>
          </a:effectLst>
        </p:spPr>
      </p:pic>
      <p:sp>
        <p:nvSpPr>
          <p:cNvPr id="2" name="CuadroTexto 1">
            <a:extLst>
              <a:ext uri="{FF2B5EF4-FFF2-40B4-BE49-F238E27FC236}">
                <a16:creationId xmlns:a16="http://schemas.microsoft.com/office/drawing/2014/main" id="{0510E9E3-C8E6-8C3D-2E17-DBBDB32EA5FE}"/>
              </a:ext>
            </a:extLst>
          </p:cNvPr>
          <p:cNvSpPr txBox="1"/>
          <p:nvPr/>
        </p:nvSpPr>
        <p:spPr>
          <a:xfrm>
            <a:off x="86274" y="83290"/>
            <a:ext cx="3290755" cy="523220"/>
          </a:xfrm>
          <a:prstGeom prst="rect">
            <a:avLst/>
          </a:prstGeom>
          <a:noFill/>
        </p:spPr>
        <p:txBody>
          <a:bodyPr wrap="square" rtlCol="0">
            <a:spAutoFit/>
          </a:bodyPr>
          <a:lstStyle/>
          <a:p>
            <a:pPr algn="ctr"/>
            <a:r>
              <a:rPr lang="en-US" sz="1400" i="1" dirty="0">
                <a:solidFill>
                  <a:schemeClr val="bg1"/>
                </a:solidFill>
                <a:latin typeface="Lucida Calligraphy" panose="03010101010101010101" pitchFamily="66" charset="0"/>
                <a:cs typeface="Times New Roman" panose="02020603050405020304" pitchFamily="18" charset="0"/>
              </a:rPr>
              <a:t>WELCOME TO THE CORVETTE ESMERALDA MUSEUM</a:t>
            </a:r>
            <a:endParaRPr lang="es-CL" sz="1400" i="1" dirty="0">
              <a:solidFill>
                <a:schemeClr val="bg1"/>
              </a:solidFill>
              <a:latin typeface="Lucida Calligraphy" panose="03010101010101010101" pitchFamily="66"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4FF2060-B302-DBFE-561A-5540771A9D0F}"/>
            </a:ext>
          </a:extLst>
        </p:cNvPr>
        <p:cNvGrpSpPr/>
        <p:nvPr/>
      </p:nvGrpSpPr>
      <p:grpSpPr>
        <a:xfrm>
          <a:off x="0" y="0"/>
          <a:ext cx="0" cy="0"/>
          <a:chOff x="0" y="0"/>
          <a:chExt cx="0" cy="0"/>
        </a:xfrm>
      </p:grpSpPr>
      <p:pic>
        <p:nvPicPr>
          <p:cNvPr id="7" name="object 7">
            <a:extLst>
              <a:ext uri="{FF2B5EF4-FFF2-40B4-BE49-F238E27FC236}">
                <a16:creationId xmlns:a16="http://schemas.microsoft.com/office/drawing/2014/main" id="{E809EB21-B42A-1FBF-4663-D2E6F3142A7E}"/>
              </a:ext>
            </a:extLst>
          </p:cNvPr>
          <p:cNvPicPr/>
          <p:nvPr/>
        </p:nvPicPr>
        <p:blipFill>
          <a:blip r:embed="rId2" cstate="print"/>
          <a:stretch>
            <a:fillRect/>
          </a:stretch>
        </p:blipFill>
        <p:spPr>
          <a:xfrm>
            <a:off x="-1" y="-30812"/>
            <a:ext cx="3629355" cy="590729"/>
          </a:xfrm>
          <a:prstGeom prst="rect">
            <a:avLst/>
          </a:prstGeom>
        </p:spPr>
      </p:pic>
      <p:sp>
        <p:nvSpPr>
          <p:cNvPr id="23" name="object 23">
            <a:extLst>
              <a:ext uri="{FF2B5EF4-FFF2-40B4-BE49-F238E27FC236}">
                <a16:creationId xmlns:a16="http://schemas.microsoft.com/office/drawing/2014/main" id="{DFCFE88A-29B6-0B0A-FF9C-DC0469905BCE}"/>
              </a:ext>
            </a:extLst>
          </p:cNvPr>
          <p:cNvSpPr txBox="1"/>
          <p:nvPr/>
        </p:nvSpPr>
        <p:spPr>
          <a:xfrm>
            <a:off x="2571653" y="3676778"/>
            <a:ext cx="3915409" cy="182230"/>
          </a:xfrm>
          <a:prstGeom prst="rect">
            <a:avLst/>
          </a:prstGeom>
        </p:spPr>
        <p:txBody>
          <a:bodyPr vert="horz" wrap="square" lIns="0" tIns="12701" rIns="0" bIns="0" rtlCol="0">
            <a:spAutoFit/>
          </a:bodyPr>
          <a:lstStyle/>
          <a:p>
            <a:pPr marL="12701">
              <a:spcBef>
                <a:spcPts val="101"/>
              </a:spcBef>
            </a:pPr>
            <a:r>
              <a:rPr lang="es-CL" sz="1101" i="1" spc="-6" dirty="0">
                <a:solidFill>
                  <a:srgbClr val="1D1D1B"/>
                </a:solidFill>
                <a:latin typeface="Times New Roman"/>
                <a:cs typeface="Times New Roman"/>
              </a:rPr>
              <a:t> </a:t>
            </a:r>
            <a:endParaRPr sz="1101" dirty="0">
              <a:latin typeface="Times New Roman"/>
              <a:cs typeface="Times New Roman"/>
            </a:endParaRPr>
          </a:p>
        </p:txBody>
      </p:sp>
      <p:sp>
        <p:nvSpPr>
          <p:cNvPr id="32" name="object 32">
            <a:extLst>
              <a:ext uri="{FF2B5EF4-FFF2-40B4-BE49-F238E27FC236}">
                <a16:creationId xmlns:a16="http://schemas.microsoft.com/office/drawing/2014/main" id="{E9116D3E-E33F-6B30-4A5A-39A10B8A6348}"/>
              </a:ext>
            </a:extLst>
          </p:cNvPr>
          <p:cNvSpPr txBox="1"/>
          <p:nvPr/>
        </p:nvSpPr>
        <p:spPr>
          <a:xfrm>
            <a:off x="84046" y="2353056"/>
            <a:ext cx="3941951" cy="265779"/>
          </a:xfrm>
          <a:prstGeom prst="rect">
            <a:avLst/>
          </a:prstGeom>
        </p:spPr>
        <p:txBody>
          <a:bodyPr vert="horz" wrap="square" lIns="0" tIns="80011" rIns="0" bIns="0" rtlCol="0">
            <a:spAutoFit/>
          </a:bodyPr>
          <a:lstStyle/>
          <a:p>
            <a:pPr marL="12701" algn="just">
              <a:spcBef>
                <a:spcPts val="630"/>
              </a:spcBef>
            </a:pPr>
            <a:r>
              <a:rPr lang="es-CL" sz="1202" i="1" spc="479" dirty="0" err="1">
                <a:solidFill>
                  <a:srgbClr val="1E2B50"/>
                </a:solidFill>
                <a:latin typeface="Times New Roman" panose="02020603050405020304" pitchFamily="18" charset="0"/>
                <a:cs typeface="Times New Roman" panose="02020603050405020304" pitchFamily="18" charset="0"/>
              </a:rPr>
              <a:t>The</a:t>
            </a:r>
            <a:r>
              <a:rPr lang="es-CL" sz="1202" i="1" spc="479" dirty="0">
                <a:solidFill>
                  <a:srgbClr val="1E2B50"/>
                </a:solidFill>
                <a:latin typeface="Times New Roman" panose="02020603050405020304" pitchFamily="18" charset="0"/>
                <a:cs typeface="Times New Roman" panose="02020603050405020304" pitchFamily="18" charset="0"/>
              </a:rPr>
              <a:t> Tour</a:t>
            </a:r>
            <a:endParaRPr sz="1202" dirty="0">
              <a:latin typeface="Times New Roman" panose="02020603050405020304" pitchFamily="18" charset="0"/>
              <a:cs typeface="Times New Roman" panose="02020603050405020304" pitchFamily="18" charset="0"/>
            </a:endParaRPr>
          </a:p>
        </p:txBody>
      </p:sp>
      <p:pic>
        <p:nvPicPr>
          <p:cNvPr id="48" name="Imagen 47" descr="Imagen que contiene interior, tabla, silla, bicicleta&#10;&#10;Descripción generada automáticamente">
            <a:extLst>
              <a:ext uri="{FF2B5EF4-FFF2-40B4-BE49-F238E27FC236}">
                <a16:creationId xmlns:a16="http://schemas.microsoft.com/office/drawing/2014/main" id="{03B6BFBC-9040-618D-6680-7D481201D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341" y="6112102"/>
            <a:ext cx="1713828" cy="1060264"/>
          </a:xfrm>
          <a:prstGeom prst="rect">
            <a:avLst/>
          </a:prstGeom>
        </p:spPr>
      </p:pic>
      <p:pic>
        <p:nvPicPr>
          <p:cNvPr id="52" name="Imagen 51" descr="Imagen que contiene interior, persona, hombre, cocina&#10;&#10;Descripción generada automáticamente">
            <a:extLst>
              <a:ext uri="{FF2B5EF4-FFF2-40B4-BE49-F238E27FC236}">
                <a16:creationId xmlns:a16="http://schemas.microsoft.com/office/drawing/2014/main" id="{AE7AB2C1-FC73-2FBF-8FC9-6741BB154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04" y="6112102"/>
            <a:ext cx="1697821" cy="1067432"/>
          </a:xfrm>
          <a:prstGeom prst="rect">
            <a:avLst/>
          </a:prstGeom>
        </p:spPr>
      </p:pic>
      <p:sp>
        <p:nvSpPr>
          <p:cNvPr id="35" name="CuadroTexto 34">
            <a:extLst>
              <a:ext uri="{FF2B5EF4-FFF2-40B4-BE49-F238E27FC236}">
                <a16:creationId xmlns:a16="http://schemas.microsoft.com/office/drawing/2014/main" id="{EF3CB46F-3F11-1C49-F66B-1EA7D5CF3AE6}"/>
              </a:ext>
            </a:extLst>
          </p:cNvPr>
          <p:cNvSpPr txBox="1"/>
          <p:nvPr/>
        </p:nvSpPr>
        <p:spPr>
          <a:xfrm>
            <a:off x="5658" y="2570447"/>
            <a:ext cx="3498093" cy="3759427"/>
          </a:xfrm>
          <a:prstGeom prst="rect">
            <a:avLst/>
          </a:prstGeom>
          <a:noFill/>
        </p:spPr>
        <p:txBody>
          <a:bodyPr wrap="square">
            <a:spAutoFit/>
          </a:bodyPr>
          <a:lstStyle/>
          <a:p>
            <a:pPr marL="12701" marR="6985" algn="just" defTabSz="914518">
              <a:lnSpc>
                <a:spcPct val="113700"/>
              </a:lnSpc>
              <a:spcBef>
                <a:spcPts val="101"/>
              </a:spcBef>
              <a:defRPr/>
            </a:pPr>
            <a:r>
              <a:rPr lang="en-US" sz="1101" i="1" dirty="0">
                <a:solidFill>
                  <a:prstClr val="black"/>
                </a:solidFill>
                <a:latin typeface="Times New Roman"/>
                <a:cs typeface="Times New Roman"/>
              </a:rPr>
              <a:t>Your visit begins at the dock and continues through the living quarters deck, where you can explore the officers' cabins, the commander's quarters, and the lower deck—an area where the sailors ate and slept. During the day, folding benches and tables were used, and at night, they hanged hammocks for sleeping. Next, head up to the gun deck, where you’ll learn about the anchor handling system located at the forecastle (the highest point of the bow), and see the ship’s artillery and other key areas. Toward the stern, near the helm (steering wheel), you’ll find various nautical instruments and the propeller shaft well. Higher up is the quarterdeck, the place where Prat gave his rousing speech to the crew before boarding the Huáscar. As you descend via the starboard stairway, you'll arrive at the Souvenir Shop and the Maneuvers and Signals Courtyard. The tour ends in the Interactive Room, a space featuring visual and technological elements that make learning fun and engaging.</a:t>
            </a:r>
            <a:endParaRPr lang="es-CL" sz="1101" dirty="0">
              <a:solidFill>
                <a:prstClr val="black"/>
              </a:solidFill>
              <a:latin typeface="Times New Roman"/>
              <a:cs typeface="Times New Roman"/>
            </a:endParaRPr>
          </a:p>
          <a:p>
            <a:pPr marL="12701" marR="6985" algn="just" defTabSz="914518">
              <a:lnSpc>
                <a:spcPct val="113700"/>
              </a:lnSpc>
              <a:spcBef>
                <a:spcPts val="101"/>
              </a:spcBef>
              <a:defRPr/>
            </a:pPr>
            <a:endParaRPr lang="es-CL" sz="1101" dirty="0">
              <a:solidFill>
                <a:prstClr val="black"/>
              </a:solidFill>
              <a:latin typeface="Times New Roman"/>
              <a:cs typeface="Times New Roman"/>
            </a:endParaRPr>
          </a:p>
        </p:txBody>
      </p:sp>
      <p:pic>
        <p:nvPicPr>
          <p:cNvPr id="2" name="Imagen 1">
            <a:extLst>
              <a:ext uri="{FF2B5EF4-FFF2-40B4-BE49-F238E27FC236}">
                <a16:creationId xmlns:a16="http://schemas.microsoft.com/office/drawing/2014/main" id="{E4A71B8F-A6A9-1734-6E6A-9D84A5A67B2A}"/>
              </a:ext>
            </a:extLst>
          </p:cNvPr>
          <p:cNvPicPr>
            <a:picLocks noChangeAspect="1"/>
          </p:cNvPicPr>
          <p:nvPr/>
        </p:nvPicPr>
        <p:blipFill>
          <a:blip r:embed="rId5"/>
          <a:stretch>
            <a:fillRect/>
          </a:stretch>
        </p:blipFill>
        <p:spPr>
          <a:xfrm>
            <a:off x="51179" y="559918"/>
            <a:ext cx="3498092" cy="1809776"/>
          </a:xfrm>
          <a:prstGeom prst="rect">
            <a:avLst/>
          </a:prstGeom>
          <a:effectLst>
            <a:softEdge rad="63500"/>
          </a:effectLst>
        </p:spPr>
      </p:pic>
      <p:pic>
        <p:nvPicPr>
          <p:cNvPr id="3" name="object 8">
            <a:extLst>
              <a:ext uri="{FF2B5EF4-FFF2-40B4-BE49-F238E27FC236}">
                <a16:creationId xmlns:a16="http://schemas.microsoft.com/office/drawing/2014/main" id="{423CE390-E5C2-BC4B-DE9B-54C8BF1FCFF3}"/>
              </a:ext>
            </a:extLst>
          </p:cNvPr>
          <p:cNvPicPr/>
          <p:nvPr/>
        </p:nvPicPr>
        <p:blipFill>
          <a:blip r:embed="rId6" cstate="print"/>
          <a:stretch>
            <a:fillRect/>
          </a:stretch>
        </p:blipFill>
        <p:spPr>
          <a:xfrm>
            <a:off x="84046" y="7166834"/>
            <a:ext cx="3372123" cy="213454"/>
          </a:xfrm>
          <a:prstGeom prst="rect">
            <a:avLst/>
          </a:prstGeom>
        </p:spPr>
      </p:pic>
      <p:sp>
        <p:nvSpPr>
          <p:cNvPr id="4" name="CuadroTexto 3">
            <a:extLst>
              <a:ext uri="{FF2B5EF4-FFF2-40B4-BE49-F238E27FC236}">
                <a16:creationId xmlns:a16="http://schemas.microsoft.com/office/drawing/2014/main" id="{8E0B0F8B-7480-5701-2E75-18084B0279EF}"/>
              </a:ext>
            </a:extLst>
          </p:cNvPr>
          <p:cNvSpPr txBox="1"/>
          <p:nvPr/>
        </p:nvSpPr>
        <p:spPr>
          <a:xfrm>
            <a:off x="84046" y="36697"/>
            <a:ext cx="3290755" cy="523220"/>
          </a:xfrm>
          <a:prstGeom prst="rect">
            <a:avLst/>
          </a:prstGeom>
          <a:noFill/>
        </p:spPr>
        <p:txBody>
          <a:bodyPr wrap="square" rtlCol="0">
            <a:spAutoFit/>
          </a:bodyPr>
          <a:lstStyle/>
          <a:p>
            <a:pPr algn="ctr"/>
            <a:r>
              <a:rPr lang="en-US" sz="1400" i="1" dirty="0">
                <a:solidFill>
                  <a:schemeClr val="bg1"/>
                </a:solidFill>
                <a:latin typeface="Lucida Calligraphy" panose="03010101010101010101" pitchFamily="66" charset="0"/>
                <a:cs typeface="Times New Roman" panose="02020603050405020304" pitchFamily="18" charset="0"/>
              </a:rPr>
              <a:t>WELCOME TO THE CORVETTE ESMERALDA MUSEUM</a:t>
            </a:r>
            <a:endParaRPr lang="es-CL" sz="1400" i="1" dirty="0">
              <a:solidFill>
                <a:schemeClr val="bg1"/>
              </a:solidFill>
              <a:latin typeface="Lucida Calligraphy" panose="03010101010101010101" pitchFamily="66" charset="0"/>
              <a:cs typeface="Times New Roman" panose="02020603050405020304" pitchFamily="18" charset="0"/>
            </a:endParaRPr>
          </a:p>
        </p:txBody>
      </p:sp>
    </p:spTree>
    <p:extLst>
      <p:ext uri="{BB962C8B-B14F-4D97-AF65-F5344CB8AC3E}">
        <p14:creationId xmlns:p14="http://schemas.microsoft.com/office/powerpoint/2010/main" val="314610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6168AA0-D4FF-A8FE-0027-D34055A6E384}"/>
            </a:ext>
          </a:extLst>
        </p:cNvPr>
        <p:cNvGrpSpPr/>
        <p:nvPr/>
      </p:nvGrpSpPr>
      <p:grpSpPr>
        <a:xfrm>
          <a:off x="0" y="0"/>
          <a:ext cx="0" cy="0"/>
          <a:chOff x="0" y="0"/>
          <a:chExt cx="0" cy="0"/>
        </a:xfrm>
      </p:grpSpPr>
      <p:pic>
        <p:nvPicPr>
          <p:cNvPr id="9" name="object 9">
            <a:extLst>
              <a:ext uri="{FF2B5EF4-FFF2-40B4-BE49-F238E27FC236}">
                <a16:creationId xmlns:a16="http://schemas.microsoft.com/office/drawing/2014/main" id="{5A92E5D7-DE84-461F-68F0-1DE8AFFFEC31}"/>
              </a:ext>
            </a:extLst>
          </p:cNvPr>
          <p:cNvPicPr/>
          <p:nvPr/>
        </p:nvPicPr>
        <p:blipFill>
          <a:blip r:embed="rId3" cstate="print"/>
          <a:stretch>
            <a:fillRect/>
          </a:stretch>
        </p:blipFill>
        <p:spPr>
          <a:xfrm>
            <a:off x="-3834" y="-50165"/>
            <a:ext cx="3604284" cy="721021"/>
          </a:xfrm>
          <a:prstGeom prst="rect">
            <a:avLst/>
          </a:prstGeom>
        </p:spPr>
      </p:pic>
      <p:sp>
        <p:nvSpPr>
          <p:cNvPr id="10" name="object 10">
            <a:extLst>
              <a:ext uri="{FF2B5EF4-FFF2-40B4-BE49-F238E27FC236}">
                <a16:creationId xmlns:a16="http://schemas.microsoft.com/office/drawing/2014/main" id="{F5B2E006-320E-ED83-5E7D-D9487BA5ACF3}"/>
              </a:ext>
            </a:extLst>
          </p:cNvPr>
          <p:cNvSpPr/>
          <p:nvPr/>
        </p:nvSpPr>
        <p:spPr>
          <a:xfrm>
            <a:off x="2794324" y="758699"/>
            <a:ext cx="92076" cy="1717040"/>
          </a:xfrm>
          <a:custGeom>
            <a:avLst/>
            <a:gdLst/>
            <a:ahLst/>
            <a:cxnLst/>
            <a:rect l="l" t="t" r="r" b="b"/>
            <a:pathLst>
              <a:path w="92075" h="1717039">
                <a:moveTo>
                  <a:pt x="91897" y="0"/>
                </a:moveTo>
                <a:lnTo>
                  <a:pt x="84315" y="0"/>
                </a:lnTo>
                <a:lnTo>
                  <a:pt x="0" y="1716506"/>
                </a:lnTo>
                <a:lnTo>
                  <a:pt x="44919" y="1716506"/>
                </a:lnTo>
                <a:lnTo>
                  <a:pt x="91897" y="0"/>
                </a:lnTo>
                <a:close/>
              </a:path>
            </a:pathLst>
          </a:custGeom>
          <a:solidFill>
            <a:srgbClr val="1E2B50">
              <a:alpha val="9999"/>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D54E4070-F54F-1BDD-E564-795943595762}"/>
              </a:ext>
            </a:extLst>
          </p:cNvPr>
          <p:cNvSpPr/>
          <p:nvPr/>
        </p:nvSpPr>
        <p:spPr>
          <a:xfrm>
            <a:off x="2561400" y="1365729"/>
            <a:ext cx="95885" cy="1187449"/>
          </a:xfrm>
          <a:custGeom>
            <a:avLst/>
            <a:gdLst/>
            <a:ahLst/>
            <a:cxnLst/>
            <a:rect l="l" t="t" r="r" b="b"/>
            <a:pathLst>
              <a:path w="95885" h="1187450">
                <a:moveTo>
                  <a:pt x="95834" y="0"/>
                </a:moveTo>
                <a:lnTo>
                  <a:pt x="89954" y="6743"/>
                </a:lnTo>
                <a:lnTo>
                  <a:pt x="0" y="1187297"/>
                </a:lnTo>
                <a:lnTo>
                  <a:pt x="44958" y="1187297"/>
                </a:lnTo>
                <a:lnTo>
                  <a:pt x="95834" y="0"/>
                </a:lnTo>
                <a:close/>
              </a:path>
            </a:pathLst>
          </a:custGeom>
          <a:solidFill>
            <a:srgbClr val="1E2B50">
              <a:alpha val="9999"/>
            </a:srgbClr>
          </a:solidFill>
        </p:spPr>
        <p:txBody>
          <a:bodyPr wrap="square" lIns="0" tIns="0" rIns="0" bIns="0" rtlCol="0"/>
          <a:lstStyle/>
          <a:p>
            <a:endParaRPr/>
          </a:p>
        </p:txBody>
      </p:sp>
      <p:pic>
        <p:nvPicPr>
          <p:cNvPr id="30" name="object 30">
            <a:extLst>
              <a:ext uri="{FF2B5EF4-FFF2-40B4-BE49-F238E27FC236}">
                <a16:creationId xmlns:a16="http://schemas.microsoft.com/office/drawing/2014/main" id="{80123FFF-B420-67DC-B8A4-6D9E34C09641}"/>
              </a:ext>
            </a:extLst>
          </p:cNvPr>
          <p:cNvPicPr/>
          <p:nvPr/>
        </p:nvPicPr>
        <p:blipFill>
          <a:blip r:embed="rId4" cstate="print"/>
          <a:stretch>
            <a:fillRect/>
          </a:stretch>
        </p:blipFill>
        <p:spPr>
          <a:xfrm>
            <a:off x="974492" y="1150593"/>
            <a:ext cx="1586908" cy="275304"/>
          </a:xfrm>
          <a:prstGeom prst="rect">
            <a:avLst/>
          </a:prstGeom>
        </p:spPr>
      </p:pic>
      <p:sp>
        <p:nvSpPr>
          <p:cNvPr id="39" name="object 39">
            <a:extLst>
              <a:ext uri="{FF2B5EF4-FFF2-40B4-BE49-F238E27FC236}">
                <a16:creationId xmlns:a16="http://schemas.microsoft.com/office/drawing/2014/main" id="{244FCA9A-8975-3474-4516-AB7319F2785C}"/>
              </a:ext>
            </a:extLst>
          </p:cNvPr>
          <p:cNvSpPr txBox="1"/>
          <p:nvPr/>
        </p:nvSpPr>
        <p:spPr>
          <a:xfrm>
            <a:off x="76555" y="594804"/>
            <a:ext cx="3597745" cy="503022"/>
          </a:xfrm>
          <a:prstGeom prst="rect">
            <a:avLst/>
          </a:prstGeom>
        </p:spPr>
        <p:txBody>
          <a:bodyPr vert="horz" wrap="square" lIns="0" tIns="78739" rIns="0" bIns="0" rtlCol="0">
            <a:spAutoFit/>
          </a:bodyPr>
          <a:lstStyle/>
          <a:p>
            <a:pPr marL="12701">
              <a:spcBef>
                <a:spcPts val="619"/>
              </a:spcBef>
            </a:pPr>
            <a:r>
              <a:rPr lang="es-CL" sz="1202" i="1" spc="224" dirty="0" err="1">
                <a:solidFill>
                  <a:srgbClr val="1E2B50"/>
                </a:solidFill>
                <a:latin typeface="Times New Roman" panose="02020603050405020304" pitchFamily="18" charset="0"/>
                <a:cs typeface="Times New Roman" panose="02020603050405020304" pitchFamily="18" charset="0"/>
              </a:rPr>
              <a:t>Visitor</a:t>
            </a:r>
            <a:r>
              <a:rPr lang="es-CL" sz="1202" i="1" spc="224" dirty="0">
                <a:solidFill>
                  <a:srgbClr val="1E2B50"/>
                </a:solidFill>
                <a:latin typeface="Times New Roman" panose="02020603050405020304" pitchFamily="18" charset="0"/>
                <a:cs typeface="Times New Roman" panose="02020603050405020304" pitchFamily="18" charset="0"/>
              </a:rPr>
              <a:t> </a:t>
            </a:r>
            <a:r>
              <a:rPr lang="es-CL" sz="1202" i="1" spc="224" dirty="0" err="1">
                <a:solidFill>
                  <a:srgbClr val="1E2B50"/>
                </a:solidFill>
                <a:latin typeface="Times New Roman" panose="02020603050405020304" pitchFamily="18" charset="0"/>
                <a:cs typeface="Times New Roman" panose="02020603050405020304" pitchFamily="18" charset="0"/>
              </a:rPr>
              <a:t>Information</a:t>
            </a:r>
            <a:r>
              <a:rPr lang="es-CL" sz="1202" i="1" spc="224" dirty="0">
                <a:solidFill>
                  <a:srgbClr val="1E2B50"/>
                </a:solidFill>
                <a:latin typeface="Times New Roman" panose="02020603050405020304" pitchFamily="18" charset="0"/>
                <a:cs typeface="Times New Roman" panose="02020603050405020304" pitchFamily="18" charset="0"/>
              </a:rPr>
              <a:t> &amp; </a:t>
            </a:r>
            <a:r>
              <a:rPr lang="es-CL" sz="1202" i="1" spc="224" dirty="0" err="1">
                <a:solidFill>
                  <a:srgbClr val="1E2B50"/>
                </a:solidFill>
                <a:latin typeface="Times New Roman" panose="02020603050405020304" pitchFamily="18" charset="0"/>
                <a:cs typeface="Times New Roman" panose="02020603050405020304" pitchFamily="18" charset="0"/>
              </a:rPr>
              <a:t>Reservations</a:t>
            </a:r>
            <a:r>
              <a:rPr lang="es-CL" sz="1202" i="1" spc="224" dirty="0">
                <a:solidFill>
                  <a:srgbClr val="1E2B50"/>
                </a:solidFill>
                <a:latin typeface="Times New Roman" panose="02020603050405020304" pitchFamily="18" charset="0"/>
                <a:cs typeface="Times New Roman" panose="02020603050405020304" pitchFamily="18" charset="0"/>
              </a:rPr>
              <a:t>:</a:t>
            </a:r>
          </a:p>
          <a:p>
            <a:pPr marL="12701">
              <a:spcBef>
                <a:spcPts val="619"/>
              </a:spcBef>
            </a:pPr>
            <a:r>
              <a:rPr lang="es-CL" sz="1050" i="1" spc="-14" dirty="0" err="1">
                <a:solidFill>
                  <a:srgbClr val="1D1D1B"/>
                </a:solidFill>
                <a:latin typeface="Times New Roman" panose="02020603050405020304" pitchFamily="18" charset="0"/>
                <a:cs typeface="Times New Roman" panose="02020603050405020304" pitchFamily="18" charset="0"/>
              </a:rPr>
              <a:t>Website</a:t>
            </a:r>
            <a:r>
              <a:rPr lang="es-CL" sz="1050" i="1" spc="-14" dirty="0">
                <a:solidFill>
                  <a:srgbClr val="1D1D1B"/>
                </a:solidFill>
                <a:latin typeface="Times New Roman" panose="02020603050405020304" pitchFamily="18" charset="0"/>
                <a:cs typeface="Times New Roman" panose="02020603050405020304" pitchFamily="18" charset="0"/>
              </a:rPr>
              <a:t>: </a:t>
            </a:r>
            <a:r>
              <a:rPr lang="es-CL" sz="1050" i="1" spc="-14" dirty="0">
                <a:solidFill>
                  <a:srgbClr val="1D1D1B"/>
                </a:solidFill>
                <a:latin typeface="Times New Roman" panose="02020603050405020304" pitchFamily="18" charset="0"/>
                <a:cs typeface="Times New Roman" panose="02020603050405020304" pitchFamily="18" charset="0"/>
                <a:hlinkClick r:id="rId5"/>
              </a:rPr>
              <a:t>www.museoesmeralda.cl</a:t>
            </a:r>
            <a:r>
              <a:rPr lang="es-CL" sz="1050" i="1" spc="-14" dirty="0">
                <a:solidFill>
                  <a:srgbClr val="1D1D1B"/>
                </a:solidFill>
                <a:latin typeface="Times New Roman" panose="02020603050405020304" pitchFamily="18" charset="0"/>
                <a:cs typeface="Times New Roman" panose="02020603050405020304" pitchFamily="18" charset="0"/>
              </a:rPr>
              <a:t>  </a:t>
            </a:r>
            <a:r>
              <a:rPr lang="es-CL" sz="1050" i="1" spc="-6" dirty="0">
                <a:solidFill>
                  <a:srgbClr val="1D1D1B"/>
                </a:solidFill>
                <a:latin typeface="Times New Roman" panose="02020603050405020304" pitchFamily="18" charset="0"/>
                <a:cs typeface="Times New Roman" panose="02020603050405020304" pitchFamily="18" charset="0"/>
              </a:rPr>
              <a:t>. </a:t>
            </a:r>
            <a:r>
              <a:rPr lang="es-CL" sz="1050" i="1" spc="-6" dirty="0" err="1">
                <a:solidFill>
                  <a:srgbClr val="1D1D1B"/>
                </a:solidFill>
                <a:latin typeface="Times New Roman" panose="02020603050405020304" pitchFamily="18" charset="0"/>
                <a:cs typeface="Times New Roman" panose="02020603050405020304" pitchFamily="18" charset="0"/>
              </a:rPr>
              <a:t>Phone</a:t>
            </a:r>
            <a:r>
              <a:rPr lang="es-CL" sz="1050" i="1" spc="-6" dirty="0">
                <a:solidFill>
                  <a:srgbClr val="1D1D1B"/>
                </a:solidFill>
                <a:latin typeface="Times New Roman" panose="02020603050405020304" pitchFamily="18" charset="0"/>
                <a:cs typeface="Times New Roman" panose="02020603050405020304" pitchFamily="18" charset="0"/>
              </a:rPr>
              <a:t>: +56 57 2 248160</a:t>
            </a:r>
            <a:endParaRPr sz="1050" i="1" dirty="0">
              <a:latin typeface="Times New Roman" panose="02020603050405020304" pitchFamily="18" charset="0"/>
              <a:cs typeface="Times New Roman" panose="02020603050405020304" pitchFamily="18" charset="0"/>
            </a:endParaRPr>
          </a:p>
        </p:txBody>
      </p:sp>
      <p:sp>
        <p:nvSpPr>
          <p:cNvPr id="47" name="object 47">
            <a:extLst>
              <a:ext uri="{FF2B5EF4-FFF2-40B4-BE49-F238E27FC236}">
                <a16:creationId xmlns:a16="http://schemas.microsoft.com/office/drawing/2014/main" id="{7DE71FE5-E933-942B-3FAD-01A95516FE8D}"/>
              </a:ext>
            </a:extLst>
          </p:cNvPr>
          <p:cNvSpPr txBox="1"/>
          <p:nvPr/>
        </p:nvSpPr>
        <p:spPr>
          <a:xfrm>
            <a:off x="193674" y="1525990"/>
            <a:ext cx="3220773" cy="1730475"/>
          </a:xfrm>
          <a:prstGeom prst="rect">
            <a:avLst/>
          </a:prstGeom>
          <a:solidFill>
            <a:srgbClr val="D0D0D0"/>
          </a:solidFill>
          <a:ln w="12700">
            <a:solidFill>
              <a:srgbClr val="1D1D1B"/>
            </a:solidFill>
          </a:ln>
        </p:spPr>
        <p:txBody>
          <a:bodyPr vert="horz" wrap="square" lIns="0" tIns="28576" rIns="0" bIns="0" rtlCol="0">
            <a:spAutoFit/>
          </a:bodyPr>
          <a:lstStyle/>
          <a:p>
            <a:pPr marR="10797" algn="ctr">
              <a:spcBef>
                <a:spcPts val="224"/>
              </a:spcBef>
            </a:pPr>
            <a:r>
              <a:rPr lang="en-US" sz="899" b="1" i="1" spc="-6" dirty="0">
                <a:solidFill>
                  <a:srgbClr val="1D1D1B"/>
                </a:solidFill>
                <a:latin typeface="Times New Roman"/>
                <a:cs typeface="Times New Roman"/>
              </a:rPr>
              <a:t>March to December</a:t>
            </a:r>
          </a:p>
          <a:p>
            <a:pPr marR="10797">
              <a:spcBef>
                <a:spcPts val="224"/>
              </a:spcBef>
            </a:pPr>
            <a:r>
              <a:rPr lang="en-US" sz="899" b="1" i="1" spc="-6" dirty="0">
                <a:solidFill>
                  <a:srgbClr val="1D1D1B"/>
                </a:solidFill>
                <a:latin typeface="Times New Roman"/>
                <a:cs typeface="Times New Roman"/>
              </a:rPr>
              <a:t>Tuesday to Sunday</a:t>
            </a:r>
            <a:r>
              <a:rPr lang="en-US" sz="899" i="1" spc="-6" dirty="0">
                <a:solidFill>
                  <a:srgbClr val="1D1D1B"/>
                </a:solidFill>
                <a:latin typeface="Times New Roman"/>
                <a:cs typeface="Times New Roman"/>
              </a:rPr>
              <a:t>: Entry available on a first-come, first-served basis or with a reservation.</a:t>
            </a:r>
          </a:p>
          <a:p>
            <a:pPr marR="10797">
              <a:spcBef>
                <a:spcPts val="224"/>
              </a:spcBef>
            </a:pPr>
            <a:r>
              <a:rPr lang="en-US" sz="899" b="1" i="1" spc="-6" dirty="0">
                <a:solidFill>
                  <a:srgbClr val="1D1D1B"/>
                </a:solidFill>
                <a:latin typeface="Times New Roman"/>
                <a:cs typeface="Times New Roman"/>
              </a:rPr>
              <a:t>Opening hours: 10:00 AM – 1:30 PM and 3:00 PM – 5:00 PM</a:t>
            </a:r>
          </a:p>
          <a:p>
            <a:pPr marR="10797">
              <a:spcBef>
                <a:spcPts val="224"/>
              </a:spcBef>
            </a:pPr>
            <a:r>
              <a:rPr lang="en-US" sz="899" i="1" spc="-6" dirty="0">
                <a:solidFill>
                  <a:srgbClr val="1D1D1B"/>
                </a:solidFill>
                <a:latin typeface="Times New Roman"/>
                <a:cs typeface="Times New Roman"/>
              </a:rPr>
              <a:t>(On Tuesdays, the last tour at 4:00 PM)</a:t>
            </a:r>
          </a:p>
          <a:p>
            <a:pPr marR="10797">
              <a:spcBef>
                <a:spcPts val="224"/>
              </a:spcBef>
            </a:pPr>
            <a:r>
              <a:rPr lang="en-US" sz="899" b="1" i="1" spc="-6" dirty="0">
                <a:solidFill>
                  <a:srgbClr val="1D1D1B"/>
                </a:solidFill>
                <a:latin typeface="Times New Roman"/>
                <a:cs typeface="Times New Roman"/>
              </a:rPr>
              <a:t>Weekends</a:t>
            </a:r>
            <a:r>
              <a:rPr lang="en-US" sz="899" i="1" spc="-6" dirty="0">
                <a:solidFill>
                  <a:srgbClr val="1D1D1B"/>
                </a:solidFill>
                <a:latin typeface="Times New Roman"/>
                <a:cs typeface="Times New Roman"/>
              </a:rPr>
              <a:t>: Entry on a first-come, first-served basis only — no reservations accepted.</a:t>
            </a:r>
          </a:p>
          <a:p>
            <a:pPr marR="10797">
              <a:spcBef>
                <a:spcPts val="224"/>
              </a:spcBef>
            </a:pPr>
            <a:r>
              <a:rPr lang="en-US" sz="899" b="1" i="1" spc="-6" dirty="0">
                <a:solidFill>
                  <a:srgbClr val="1D1D1B"/>
                </a:solidFill>
                <a:latin typeface="Times New Roman"/>
                <a:cs typeface="Times New Roman"/>
              </a:rPr>
              <a:t>Monday</a:t>
            </a:r>
            <a:r>
              <a:rPr lang="en-US" sz="899" i="1" spc="-6" dirty="0">
                <a:solidFill>
                  <a:srgbClr val="1D1D1B"/>
                </a:solidFill>
                <a:latin typeface="Times New Roman"/>
                <a:cs typeface="Times New Roman"/>
              </a:rPr>
              <a:t>: Closed for maintenance.</a:t>
            </a:r>
          </a:p>
          <a:p>
            <a:pPr marR="10797">
              <a:spcBef>
                <a:spcPts val="224"/>
              </a:spcBef>
            </a:pPr>
            <a:r>
              <a:rPr lang="en-US" sz="899" b="1" i="1" dirty="0">
                <a:solidFill>
                  <a:srgbClr val="1D1D1B"/>
                </a:solidFill>
                <a:latin typeface="Times New Roman"/>
                <a:cs typeface="Times New Roman"/>
              </a:rPr>
              <a:t>Tour Options</a:t>
            </a:r>
          </a:p>
          <a:p>
            <a:pPr marR="10797">
              <a:spcBef>
                <a:spcPts val="224"/>
              </a:spcBef>
            </a:pPr>
            <a:r>
              <a:rPr lang="en-US" sz="899" i="1" dirty="0">
                <a:solidFill>
                  <a:srgbClr val="1D1D1B"/>
                </a:solidFill>
                <a:latin typeface="Times New Roman"/>
                <a:cs typeface="Times New Roman"/>
              </a:rPr>
              <a:t>Guided tours every 15 minutes, with groups up to 12 </a:t>
            </a:r>
            <a:r>
              <a:rPr lang="en-US" sz="899" i="1" dirty="0" err="1">
                <a:solidFill>
                  <a:srgbClr val="1D1D1B"/>
                </a:solidFill>
                <a:latin typeface="Times New Roman"/>
                <a:cs typeface="Times New Roman"/>
              </a:rPr>
              <a:t>people.Audioguides</a:t>
            </a:r>
            <a:r>
              <a:rPr lang="en-US" sz="899" i="1" dirty="0">
                <a:solidFill>
                  <a:srgbClr val="1D1D1B"/>
                </a:solidFill>
                <a:latin typeface="Times New Roman"/>
                <a:cs typeface="Times New Roman"/>
              </a:rPr>
              <a:t> available in multiple languages.</a:t>
            </a:r>
            <a:endParaRPr lang="es-ES" sz="899" i="1" dirty="0">
              <a:solidFill>
                <a:srgbClr val="1D1D1B"/>
              </a:solidFill>
              <a:latin typeface="Times New Roman"/>
              <a:cs typeface="Times New Roman"/>
            </a:endParaRPr>
          </a:p>
        </p:txBody>
      </p:sp>
      <p:sp>
        <p:nvSpPr>
          <p:cNvPr id="49" name="object 49">
            <a:extLst>
              <a:ext uri="{FF2B5EF4-FFF2-40B4-BE49-F238E27FC236}">
                <a16:creationId xmlns:a16="http://schemas.microsoft.com/office/drawing/2014/main" id="{6D71A48D-8039-5C26-902F-BE3C2967F7FC}"/>
              </a:ext>
            </a:extLst>
          </p:cNvPr>
          <p:cNvSpPr txBox="1"/>
          <p:nvPr/>
        </p:nvSpPr>
        <p:spPr>
          <a:xfrm>
            <a:off x="185038" y="5229828"/>
            <a:ext cx="3220773" cy="457433"/>
          </a:xfrm>
          <a:prstGeom prst="rect">
            <a:avLst/>
          </a:prstGeom>
          <a:solidFill>
            <a:srgbClr val="D0D0D0"/>
          </a:solidFill>
          <a:ln w="12230">
            <a:solidFill>
              <a:srgbClr val="1D1D1B"/>
            </a:solidFill>
          </a:ln>
        </p:spPr>
        <p:txBody>
          <a:bodyPr vert="horz" wrap="square" lIns="0" tIns="41910" rIns="0" bIns="0" rtlCol="0">
            <a:spAutoFit/>
          </a:bodyPr>
          <a:lstStyle/>
          <a:p>
            <a:pPr marL="416181" marR="135274" lvl="1" indent="-1904">
              <a:spcBef>
                <a:spcPts val="330"/>
              </a:spcBef>
            </a:pPr>
            <a:r>
              <a:rPr lang="en-US" sz="899" i="1" dirty="0">
                <a:solidFill>
                  <a:srgbClr val="1D1D1B"/>
                </a:solidFill>
                <a:latin typeface="Times New Roman"/>
                <a:cs typeface="Times New Roman"/>
              </a:rPr>
              <a:t>The museum has an elevator and a platform to assist visitors with reduced mobility. The spaces are wheelchair accessible.</a:t>
            </a:r>
            <a:endParaRPr lang="es-ES" sz="899" dirty="0">
              <a:latin typeface="Times New Roman"/>
              <a:cs typeface="Times New Roman"/>
            </a:endParaRPr>
          </a:p>
        </p:txBody>
      </p:sp>
      <p:sp>
        <p:nvSpPr>
          <p:cNvPr id="26" name="object 49">
            <a:extLst>
              <a:ext uri="{FF2B5EF4-FFF2-40B4-BE49-F238E27FC236}">
                <a16:creationId xmlns:a16="http://schemas.microsoft.com/office/drawing/2014/main" id="{6E4AF488-DA15-6D3A-A76F-3CA18001C261}"/>
              </a:ext>
            </a:extLst>
          </p:cNvPr>
          <p:cNvSpPr txBox="1"/>
          <p:nvPr/>
        </p:nvSpPr>
        <p:spPr>
          <a:xfrm>
            <a:off x="167766" y="7069513"/>
            <a:ext cx="3246681" cy="180690"/>
          </a:xfrm>
          <a:prstGeom prst="rect">
            <a:avLst/>
          </a:prstGeom>
          <a:solidFill>
            <a:srgbClr val="D0D0D0"/>
          </a:solidFill>
          <a:ln w="12230">
            <a:solidFill>
              <a:srgbClr val="1D1D1B"/>
            </a:solidFill>
          </a:ln>
        </p:spPr>
        <p:txBody>
          <a:bodyPr vert="horz" wrap="square" lIns="0" tIns="41910" rIns="0" bIns="0" rtlCol="0">
            <a:spAutoFit/>
          </a:bodyPr>
          <a:lstStyle/>
          <a:p>
            <a:pPr marL="134638" marR="135274" indent="-1904" algn="just">
              <a:spcBef>
                <a:spcPts val="330"/>
              </a:spcBef>
            </a:pPr>
            <a:r>
              <a:rPr lang="pt-BR" sz="899" i="1" dirty="0" err="1">
                <a:solidFill>
                  <a:srgbClr val="1D1D1B"/>
                </a:solidFill>
                <a:latin typeface="Times New Roman"/>
                <a:cs typeface="Times New Roman"/>
              </a:rPr>
              <a:t>Address</a:t>
            </a:r>
            <a:r>
              <a:rPr lang="pt-BR" sz="899" i="1" dirty="0">
                <a:solidFill>
                  <a:srgbClr val="1D1D1B"/>
                </a:solidFill>
                <a:latin typeface="Times New Roman"/>
                <a:cs typeface="Times New Roman"/>
              </a:rPr>
              <a:t>: Avenida Arturo Prat S/N, </a:t>
            </a:r>
            <a:r>
              <a:rPr lang="pt-BR" sz="899" i="1" dirty="0" err="1">
                <a:solidFill>
                  <a:srgbClr val="1D1D1B"/>
                </a:solidFill>
                <a:latin typeface="Times New Roman"/>
                <a:cs typeface="Times New Roman"/>
              </a:rPr>
              <a:t>Paseo</a:t>
            </a:r>
            <a:r>
              <a:rPr lang="pt-BR" sz="899" i="1" dirty="0">
                <a:solidFill>
                  <a:srgbClr val="1D1D1B"/>
                </a:solidFill>
                <a:latin typeface="Times New Roman"/>
                <a:cs typeface="Times New Roman"/>
              </a:rPr>
              <a:t> Lynch, Iquique, Chile.</a:t>
            </a:r>
            <a:endParaRPr lang="es-ES" sz="899" dirty="0">
              <a:latin typeface="Times New Roman"/>
              <a:cs typeface="Times New Roman"/>
            </a:endParaRPr>
          </a:p>
        </p:txBody>
      </p:sp>
      <p:pic>
        <p:nvPicPr>
          <p:cNvPr id="1030" name="Picture 6" descr="♿ Símbolo de silla de ruedas Emoji — Significado, copiar y pegar,  combinaciónes">
            <a:extLst>
              <a:ext uri="{FF2B5EF4-FFF2-40B4-BE49-F238E27FC236}">
                <a16:creationId xmlns:a16="http://schemas.microsoft.com/office/drawing/2014/main" id="{C00FADEA-E3E8-B984-FAA1-3896A119AAA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3674" y="5286905"/>
            <a:ext cx="399198" cy="399198"/>
          </a:xfrm>
          <a:prstGeom prst="rect">
            <a:avLst/>
          </a:prstGeom>
          <a:noFill/>
          <a:extLst>
            <a:ext uri="{909E8E84-426E-40DD-AFC4-6F175D3DCCD1}">
              <a14:hiddenFill xmlns:a14="http://schemas.microsoft.com/office/drawing/2010/main">
                <a:solidFill>
                  <a:srgbClr val="FFFFFF"/>
                </a:solidFill>
              </a14:hiddenFill>
            </a:ext>
          </a:extLst>
        </p:spPr>
      </p:pic>
      <p:sp>
        <p:nvSpPr>
          <p:cNvPr id="48" name="object 47">
            <a:extLst>
              <a:ext uri="{FF2B5EF4-FFF2-40B4-BE49-F238E27FC236}">
                <a16:creationId xmlns:a16="http://schemas.microsoft.com/office/drawing/2014/main" id="{5EAC83D4-B2FC-9FF3-9694-6336E9A65338}"/>
              </a:ext>
            </a:extLst>
          </p:cNvPr>
          <p:cNvSpPr txBox="1"/>
          <p:nvPr/>
        </p:nvSpPr>
        <p:spPr>
          <a:xfrm>
            <a:off x="193674" y="3463187"/>
            <a:ext cx="3220773" cy="1566455"/>
          </a:xfrm>
          <a:prstGeom prst="rect">
            <a:avLst/>
          </a:prstGeom>
          <a:solidFill>
            <a:srgbClr val="D0D0D0"/>
          </a:solidFill>
          <a:ln w="12700">
            <a:solidFill>
              <a:srgbClr val="1D1D1B"/>
            </a:solidFill>
          </a:ln>
        </p:spPr>
        <p:txBody>
          <a:bodyPr vert="horz" wrap="square" lIns="0" tIns="28576" rIns="0" bIns="0" rtlCol="0">
            <a:spAutoFit/>
          </a:bodyPr>
          <a:lstStyle/>
          <a:p>
            <a:pPr marR="10797" algn="ctr">
              <a:spcBef>
                <a:spcPts val="224"/>
              </a:spcBef>
            </a:pPr>
            <a:r>
              <a:rPr lang="en-US" sz="899" b="1" i="1" spc="-6" dirty="0">
                <a:solidFill>
                  <a:srgbClr val="1D1D1B"/>
                </a:solidFill>
                <a:latin typeface="Times New Roman"/>
                <a:cs typeface="Times New Roman"/>
              </a:rPr>
              <a:t>January and February</a:t>
            </a:r>
          </a:p>
          <a:p>
            <a:pPr marR="10797">
              <a:spcBef>
                <a:spcPts val="224"/>
              </a:spcBef>
            </a:pPr>
            <a:r>
              <a:rPr lang="en-US" sz="899" b="1" i="1" spc="-6" dirty="0">
                <a:solidFill>
                  <a:srgbClr val="1D1D1B"/>
                </a:solidFill>
                <a:latin typeface="Times New Roman"/>
                <a:cs typeface="Times New Roman"/>
              </a:rPr>
              <a:t>Monday: </a:t>
            </a:r>
            <a:r>
              <a:rPr lang="en-US" sz="899" i="1" spc="-6" dirty="0">
                <a:solidFill>
                  <a:srgbClr val="1D1D1B"/>
                </a:solidFill>
                <a:latin typeface="Times New Roman"/>
                <a:cs typeface="Times New Roman"/>
              </a:rPr>
              <a:t>Entry on a first-come, first-served basis or with a reservation.</a:t>
            </a:r>
          </a:p>
          <a:p>
            <a:pPr marR="10797">
              <a:spcBef>
                <a:spcPts val="224"/>
              </a:spcBef>
            </a:pPr>
            <a:r>
              <a:rPr lang="en-US" sz="899" b="1" i="1" spc="-6" dirty="0">
                <a:solidFill>
                  <a:srgbClr val="1D1D1B"/>
                </a:solidFill>
                <a:latin typeface="Times New Roman"/>
                <a:cs typeface="Times New Roman"/>
              </a:rPr>
              <a:t>Opening hours: 10:00 AM – 1:30 PM and 3:00 PM – 5:00 </a:t>
            </a:r>
            <a:r>
              <a:rPr lang="en-US" sz="899" i="1" spc="-6" dirty="0">
                <a:solidFill>
                  <a:srgbClr val="1D1D1B"/>
                </a:solidFill>
                <a:latin typeface="Times New Roman"/>
                <a:cs typeface="Times New Roman"/>
              </a:rPr>
              <a:t>PM</a:t>
            </a:r>
          </a:p>
          <a:p>
            <a:pPr marR="10797">
              <a:spcBef>
                <a:spcPts val="224"/>
              </a:spcBef>
            </a:pPr>
            <a:r>
              <a:rPr lang="en-US" sz="899" b="1" i="1" spc="-6" dirty="0">
                <a:solidFill>
                  <a:srgbClr val="1D1D1B"/>
                </a:solidFill>
                <a:latin typeface="Times New Roman"/>
                <a:cs typeface="Times New Roman"/>
              </a:rPr>
              <a:t>Tuesday to Sunday</a:t>
            </a:r>
            <a:r>
              <a:rPr lang="en-US" sz="899" i="1" spc="-6" dirty="0">
                <a:solidFill>
                  <a:srgbClr val="1D1D1B"/>
                </a:solidFill>
                <a:latin typeface="Times New Roman"/>
                <a:cs typeface="Times New Roman"/>
              </a:rPr>
              <a:t>: Entry on a first-come, first-served basis or with a reservation.</a:t>
            </a:r>
          </a:p>
          <a:p>
            <a:pPr marR="10797">
              <a:spcBef>
                <a:spcPts val="224"/>
              </a:spcBef>
            </a:pPr>
            <a:r>
              <a:rPr lang="en-US" sz="899" b="1" i="1" spc="-6" dirty="0">
                <a:solidFill>
                  <a:srgbClr val="1D1D1B"/>
                </a:solidFill>
                <a:latin typeface="Times New Roman"/>
                <a:cs typeface="Times New Roman"/>
              </a:rPr>
              <a:t>Opening hours: 10:00 AM – 6:00 PM (continuous service)</a:t>
            </a:r>
          </a:p>
          <a:p>
            <a:pPr marR="10797">
              <a:spcBef>
                <a:spcPts val="224"/>
              </a:spcBef>
            </a:pPr>
            <a:r>
              <a:rPr lang="en-US" sz="899" b="1" i="1" dirty="0">
                <a:solidFill>
                  <a:srgbClr val="1D1D1B"/>
                </a:solidFill>
                <a:latin typeface="Times New Roman"/>
                <a:cs typeface="Times New Roman"/>
              </a:rPr>
              <a:t>Tour Options</a:t>
            </a:r>
          </a:p>
          <a:p>
            <a:pPr marR="10797">
              <a:spcBef>
                <a:spcPts val="224"/>
              </a:spcBef>
            </a:pPr>
            <a:r>
              <a:rPr lang="en-US" sz="899" i="1" dirty="0">
                <a:solidFill>
                  <a:srgbClr val="1D1D1B"/>
                </a:solidFill>
                <a:latin typeface="Times New Roman"/>
                <a:cs typeface="Times New Roman"/>
              </a:rPr>
              <a:t>Guided tours every 10 minutes, with </a:t>
            </a:r>
            <a:r>
              <a:rPr lang="en-US" sz="899" i="1">
                <a:solidFill>
                  <a:srgbClr val="1D1D1B"/>
                </a:solidFill>
                <a:latin typeface="Times New Roman"/>
                <a:cs typeface="Times New Roman"/>
              </a:rPr>
              <a:t>groups up </a:t>
            </a:r>
            <a:r>
              <a:rPr lang="en-US" sz="899" i="1" dirty="0">
                <a:solidFill>
                  <a:srgbClr val="1D1D1B"/>
                </a:solidFill>
                <a:latin typeface="Times New Roman"/>
                <a:cs typeface="Times New Roman"/>
              </a:rPr>
              <a:t>to 12 </a:t>
            </a:r>
            <a:r>
              <a:rPr lang="en-US" sz="899" i="1" dirty="0" err="1">
                <a:solidFill>
                  <a:srgbClr val="1D1D1B"/>
                </a:solidFill>
                <a:latin typeface="Times New Roman"/>
                <a:cs typeface="Times New Roman"/>
              </a:rPr>
              <a:t>people.Audioguides</a:t>
            </a:r>
            <a:r>
              <a:rPr lang="en-US" sz="899" i="1" dirty="0">
                <a:solidFill>
                  <a:srgbClr val="1D1D1B"/>
                </a:solidFill>
                <a:latin typeface="Times New Roman"/>
                <a:cs typeface="Times New Roman"/>
              </a:rPr>
              <a:t> available in multiple languages.</a:t>
            </a:r>
            <a:endParaRPr lang="es-ES" sz="899" i="1" dirty="0">
              <a:solidFill>
                <a:srgbClr val="1D1D1B"/>
              </a:solidFill>
              <a:latin typeface="Times New Roman"/>
              <a:cs typeface="Times New Roman"/>
            </a:endParaRPr>
          </a:p>
        </p:txBody>
      </p:sp>
      <p:graphicFrame>
        <p:nvGraphicFramePr>
          <p:cNvPr id="23" name="Tabla 22">
            <a:extLst>
              <a:ext uri="{FF2B5EF4-FFF2-40B4-BE49-F238E27FC236}">
                <a16:creationId xmlns:a16="http://schemas.microsoft.com/office/drawing/2014/main" id="{A40733B2-5217-0A5C-0806-7493FF8BFA0F}"/>
              </a:ext>
            </a:extLst>
          </p:cNvPr>
          <p:cNvGraphicFramePr>
            <a:graphicFrameLocks noGrp="1"/>
          </p:cNvGraphicFramePr>
          <p:nvPr>
            <p:extLst>
              <p:ext uri="{D42A27DB-BD31-4B8C-83A1-F6EECF244321}">
                <p14:modId xmlns:p14="http://schemas.microsoft.com/office/powerpoint/2010/main" val="1988312178"/>
              </p:ext>
            </p:extLst>
          </p:nvPr>
        </p:nvGraphicFramePr>
        <p:xfrm>
          <a:off x="185039" y="5754038"/>
          <a:ext cx="3229408" cy="1248967"/>
        </p:xfrm>
        <a:graphic>
          <a:graphicData uri="http://schemas.openxmlformats.org/drawingml/2006/table">
            <a:tbl>
              <a:tblPr firstRow="1" firstCol="1" bandRow="1"/>
              <a:tblGrid>
                <a:gridCol w="1542558">
                  <a:extLst>
                    <a:ext uri="{9D8B030D-6E8A-4147-A177-3AD203B41FA5}">
                      <a16:colId xmlns:a16="http://schemas.microsoft.com/office/drawing/2014/main" val="2545113271"/>
                    </a:ext>
                  </a:extLst>
                </a:gridCol>
                <a:gridCol w="877680">
                  <a:extLst>
                    <a:ext uri="{9D8B030D-6E8A-4147-A177-3AD203B41FA5}">
                      <a16:colId xmlns:a16="http://schemas.microsoft.com/office/drawing/2014/main" val="1934777688"/>
                    </a:ext>
                  </a:extLst>
                </a:gridCol>
                <a:gridCol w="809170">
                  <a:extLst>
                    <a:ext uri="{9D8B030D-6E8A-4147-A177-3AD203B41FA5}">
                      <a16:colId xmlns:a16="http://schemas.microsoft.com/office/drawing/2014/main" val="1432463125"/>
                    </a:ext>
                  </a:extLst>
                </a:gridCol>
              </a:tblGrid>
              <a:tr h="325536">
                <a:tc>
                  <a:txBody>
                    <a:bodyPr/>
                    <a:lstStyle/>
                    <a:p>
                      <a:pPr algn="ctr">
                        <a:lnSpc>
                          <a:spcPct val="107000"/>
                        </a:lnSpc>
                        <a:spcAft>
                          <a:spcPts val="800"/>
                        </a:spcAft>
                      </a:pPr>
                      <a:r>
                        <a:rPr lang="es-CL" sz="9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Tourists</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s-CL" sz="9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Guided</a:t>
                      </a:r>
                      <a:r>
                        <a:rPr lang="es-CL" sz="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tour</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07000"/>
                        </a:lnSpc>
                        <a:spcAft>
                          <a:spcPts val="800"/>
                        </a:spcAft>
                      </a:pPr>
                      <a:r>
                        <a:rPr lang="es-CL" sz="9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Audioguide</a:t>
                      </a:r>
                      <a:r>
                        <a:rPr lang="es-CL" sz="900" b="1"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CL" sz="900" b="1"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Rental</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33595718"/>
                  </a:ext>
                </a:extLst>
              </a:tr>
              <a:tr h="157120">
                <a:tc>
                  <a:txBody>
                    <a:bodyPr/>
                    <a:lstStyle/>
                    <a:p>
                      <a:pPr algn="ctr">
                        <a:lnSpc>
                          <a:spcPct val="107000"/>
                        </a:lnSpc>
                        <a:spcAft>
                          <a:spcPts val="800"/>
                        </a:spcAft>
                      </a:pPr>
                      <a:r>
                        <a:rPr lang="es-CL" sz="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Children</a:t>
                      </a: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CL" sz="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under</a:t>
                      </a: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6</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Free</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CLP $1,500</a:t>
                      </a:r>
                    </a:p>
                  </a:txBody>
                  <a:tcPr marL="68581" marR="68581"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extLst>
                  <a:ext uri="{0D108BD9-81ED-4DB2-BD59-A6C34878D82A}">
                    <a16:rowId xmlns:a16="http://schemas.microsoft.com/office/drawing/2014/main" val="367407655"/>
                  </a:ext>
                </a:extLst>
              </a:tr>
              <a:tr h="325536">
                <a:tc>
                  <a:txBody>
                    <a:bodyPr/>
                    <a:lstStyle/>
                    <a:p>
                      <a:pPr algn="ctr">
                        <a:lnSpc>
                          <a:spcPct val="107000"/>
                        </a:lnSpc>
                        <a:spcAft>
                          <a:spcPts val="800"/>
                        </a:spcAft>
                      </a:pPr>
                      <a:r>
                        <a:rPr lang="es-CL" sz="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Children</a:t>
                      </a: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CL" sz="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Students</a:t>
                      </a: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and Seniors</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CLP $2,500 </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1491614919"/>
                  </a:ext>
                </a:extLst>
              </a:tr>
              <a:tr h="157120">
                <a:tc>
                  <a:txBody>
                    <a:bodyPr/>
                    <a:lstStyle/>
                    <a:p>
                      <a:pPr algn="ctr">
                        <a:lnSpc>
                          <a:spcPct val="107000"/>
                        </a:lnSpc>
                        <a:spcAft>
                          <a:spcPts val="800"/>
                        </a:spcAft>
                      </a:pPr>
                      <a:r>
                        <a:rPr lang="es-CL" sz="900" kern="1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Adults</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CLP $4,500</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834903214"/>
                  </a:ext>
                </a:extLst>
              </a:tr>
              <a:tr h="266944">
                <a:tc>
                  <a:txBody>
                    <a:bodyPr/>
                    <a:lstStyle/>
                    <a:p>
                      <a:pPr algn="ctr">
                        <a:lnSpc>
                          <a:spcPct val="107000"/>
                        </a:lnSpc>
                        <a:spcAft>
                          <a:spcPts val="800"/>
                        </a:spcAft>
                      </a:pPr>
                      <a:r>
                        <a:rPr lang="en-US"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Foreigners Visitors and Tour Operators</a:t>
                      </a:r>
                      <a:endPar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s-CL" sz="9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CLP $5,500</a:t>
                      </a:r>
                    </a:p>
                  </a:txBody>
                  <a:tcPr marL="68581" marR="68581" marT="0" marB="0">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noFill/>
                  </a:tcPr>
                </a:tc>
                <a:tc vMerge="1">
                  <a:txBody>
                    <a:bodyPr/>
                    <a:lstStyle/>
                    <a:p>
                      <a:endParaRPr lang="es-CL"/>
                    </a:p>
                  </a:txBody>
                  <a:tcPr/>
                </a:tc>
                <a:extLst>
                  <a:ext uri="{0D108BD9-81ED-4DB2-BD59-A6C34878D82A}">
                    <a16:rowId xmlns:a16="http://schemas.microsoft.com/office/drawing/2014/main" val="356985231"/>
                  </a:ext>
                </a:extLst>
              </a:tr>
            </a:tbl>
          </a:graphicData>
        </a:graphic>
      </p:graphicFrame>
      <p:sp>
        <p:nvSpPr>
          <p:cNvPr id="3" name="object 33">
            <a:extLst>
              <a:ext uri="{FF2B5EF4-FFF2-40B4-BE49-F238E27FC236}">
                <a16:creationId xmlns:a16="http://schemas.microsoft.com/office/drawing/2014/main" id="{83CCD9A1-FD93-2028-1107-690C05284F8D}"/>
              </a:ext>
            </a:extLst>
          </p:cNvPr>
          <p:cNvSpPr txBox="1"/>
          <p:nvPr/>
        </p:nvSpPr>
        <p:spPr>
          <a:xfrm>
            <a:off x="1225355" y="1165318"/>
            <a:ext cx="1157409" cy="228269"/>
          </a:xfrm>
          <a:prstGeom prst="rect">
            <a:avLst/>
          </a:prstGeom>
        </p:spPr>
        <p:txBody>
          <a:bodyPr vert="horz" wrap="square" lIns="0" tIns="12701" rIns="0" bIns="0" rtlCol="0">
            <a:spAutoFit/>
          </a:bodyPr>
          <a:lstStyle/>
          <a:p>
            <a:pPr marL="12701" algn="ctr">
              <a:spcBef>
                <a:spcPts val="101"/>
              </a:spcBef>
            </a:pPr>
            <a:r>
              <a:rPr lang="es-ES" sz="1400" i="1" spc="199" dirty="0" err="1">
                <a:solidFill>
                  <a:schemeClr val="bg1"/>
                </a:solidFill>
                <a:latin typeface="Lucida Calligraphy" panose="03010101010101010101" pitchFamily="66" charset="0"/>
                <a:cs typeface="Times New Roman" panose="02020603050405020304" pitchFamily="18" charset="0"/>
              </a:rPr>
              <a:t>Hours</a:t>
            </a:r>
            <a:endParaRPr sz="1400" dirty="0">
              <a:solidFill>
                <a:schemeClr val="bg1"/>
              </a:solidFill>
              <a:latin typeface="Lucida Calligraphy" panose="03010101010101010101" pitchFamily="66" charset="0"/>
              <a:cs typeface="Times New Roman" panose="02020603050405020304" pitchFamily="18" charset="0"/>
            </a:endParaRPr>
          </a:p>
        </p:txBody>
      </p:sp>
      <p:sp>
        <p:nvSpPr>
          <p:cNvPr id="2" name="CuadroTexto 1">
            <a:extLst>
              <a:ext uri="{FF2B5EF4-FFF2-40B4-BE49-F238E27FC236}">
                <a16:creationId xmlns:a16="http://schemas.microsoft.com/office/drawing/2014/main" id="{22D9C171-2F11-10C4-511E-2F3216CA97F0}"/>
              </a:ext>
            </a:extLst>
          </p:cNvPr>
          <p:cNvSpPr txBox="1"/>
          <p:nvPr/>
        </p:nvSpPr>
        <p:spPr>
          <a:xfrm>
            <a:off x="108119" y="121593"/>
            <a:ext cx="3290755" cy="523220"/>
          </a:xfrm>
          <a:prstGeom prst="rect">
            <a:avLst/>
          </a:prstGeom>
          <a:noFill/>
        </p:spPr>
        <p:txBody>
          <a:bodyPr wrap="square" rtlCol="0">
            <a:spAutoFit/>
          </a:bodyPr>
          <a:lstStyle/>
          <a:p>
            <a:pPr algn="ctr"/>
            <a:r>
              <a:rPr lang="en-US" sz="1400" i="1" dirty="0">
                <a:solidFill>
                  <a:schemeClr val="bg1"/>
                </a:solidFill>
                <a:latin typeface="Lucida Calligraphy" panose="03010101010101010101" pitchFamily="66" charset="0"/>
                <a:cs typeface="Times New Roman" panose="02020603050405020304" pitchFamily="18" charset="0"/>
              </a:rPr>
              <a:t>WELCOME TO THE CORVETTE ESMERALDA MUSEUM</a:t>
            </a:r>
            <a:endParaRPr lang="es-CL" sz="1400" i="1" dirty="0">
              <a:solidFill>
                <a:schemeClr val="bg1"/>
              </a:solidFill>
              <a:latin typeface="Lucida Calligraphy" panose="03010101010101010101" pitchFamily="66" charset="0"/>
              <a:cs typeface="Times New Roman" panose="02020603050405020304" pitchFamily="18" charset="0"/>
            </a:endParaRPr>
          </a:p>
        </p:txBody>
      </p:sp>
    </p:spTree>
    <p:extLst>
      <p:ext uri="{BB962C8B-B14F-4D97-AF65-F5344CB8AC3E}">
        <p14:creationId xmlns:p14="http://schemas.microsoft.com/office/powerpoint/2010/main" val="294660625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D1D1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xtura grung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2000</TotalTime>
  <Words>657</Words>
  <Application>Microsoft Office PowerPoint</Application>
  <PresentationFormat>Personalizado</PresentationFormat>
  <Paragraphs>51</Paragraphs>
  <Slides>4</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vt:i4>
      </vt:variant>
    </vt:vector>
  </HeadingPairs>
  <TitlesOfParts>
    <vt:vector size="10" baseType="lpstr">
      <vt:lpstr>Arial</vt:lpstr>
      <vt:lpstr>Calibri</vt:lpstr>
      <vt:lpstr>Georgia</vt:lpstr>
      <vt:lpstr>Lucida Calligraphy</vt:lpstr>
      <vt:lpstr>Times New Roman</vt:lpstr>
      <vt:lpstr>Office Theme</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diptico esmeralda 2017</dc:title>
  <dc:creator>RESERVAS</dc:creator>
  <cp:lastModifiedBy>Office</cp:lastModifiedBy>
  <cp:revision>33</cp:revision>
  <cp:lastPrinted>2025-05-30T17:38:00Z</cp:lastPrinted>
  <dcterms:created xsi:type="dcterms:W3CDTF">2022-11-04T16:12:37Z</dcterms:created>
  <dcterms:modified xsi:type="dcterms:W3CDTF">2025-06-03T17:18:12Z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2017-09-27T00:00:00Z</vt:filetime>
  </property>
  <property fmtid="{D5CDD505-2E9C-101B-9397-08002B2CF9AE}" pid="3" name="Creator">
    <vt:lpwstr>Adobe Illustrator CC 2017 (Macintosh)</vt:lpwstr>
  </property>
  <property fmtid="{D5CDD505-2E9C-101B-9397-08002B2CF9AE}" pid="4" name="LastSaved">
    <vt:filetime>2022-11-04T00:00:00Z</vt:filetime>
  </property>
</Properties>
</file>